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4" r:id="rId4"/>
    <p:sldId id="257" r:id="rId5"/>
    <p:sldId id="262" r:id="rId6"/>
    <p:sldId id="261" r:id="rId7"/>
    <p:sldId id="263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53" autoAdjust="0"/>
  </p:normalViewPr>
  <p:slideViewPr>
    <p:cSldViewPr>
      <p:cViewPr varScale="1">
        <p:scale>
          <a:sx n="83" d="100"/>
          <a:sy n="83" d="100"/>
        </p:scale>
        <p:origin x="48" y="2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Klepnutím lze upravit styly předlohy textu.</a:t>
            </a:r>
          </a:p>
          <a:p>
            <a:pPr lvl="1"/>
            <a:r>
              <a:rPr lang="en-US" altLang="en-US" noProof="0" smtClean="0"/>
              <a:t>Druhá úroveň</a:t>
            </a:r>
          </a:p>
          <a:p>
            <a:pPr lvl="2"/>
            <a:r>
              <a:rPr lang="en-US" altLang="en-US" noProof="0" smtClean="0"/>
              <a:t>Třetí úroveň</a:t>
            </a:r>
          </a:p>
          <a:p>
            <a:pPr lvl="3"/>
            <a:r>
              <a:rPr lang="en-US" altLang="en-US" noProof="0" smtClean="0"/>
              <a:t>Čtvrtá úroveň</a:t>
            </a:r>
          </a:p>
          <a:p>
            <a:pPr lvl="4"/>
            <a:r>
              <a:rPr lang="en-US" altLang="en-US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BD09D98-4F27-48C8-8861-E22FCF1B4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567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09D98-4F27-48C8-8861-E22FCF1B40C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30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09D98-4F27-48C8-8861-E22FCF1B40C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81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42E3C-ADEC-4880-86D3-7989B348C6F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19" y="76200"/>
            <a:ext cx="1044074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317622" cy="7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3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7D188-A87D-46D6-8069-A6ECC0A8B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2A5F5-99D3-4BFC-9BD1-20D68BA2E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44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172200" cy="1143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UFAL &amp; LINDAT/CLARIAH-CZ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C22EF-FA25-41DD-9043-53ECC58E7E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19" y="76200"/>
            <a:ext cx="1044074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317622" cy="7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1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CB9BB-87E2-4994-9770-974846E4BD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5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F5667-0EF8-4E9A-9674-11F176DC0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82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CD556-CDF0-4CA3-8903-4C1F15A0E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F554E-7976-4E6E-93B8-3031C8519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35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AB0BE-030E-4D1E-88E8-4B898EB73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93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5102F-5266-4D53-82A2-81BC0EDA5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66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6719F-86F0-486D-A883-689E94EC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94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5225"/>
            <a:ext cx="342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47492F-A615-4504-9A2F-979C3616F61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logo_ufal_GIF_w142px_transpare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09550"/>
            <a:ext cx="13525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uf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28600"/>
            <a:ext cx="11350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ndat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fal.mff.cuni.cz/lind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ndat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ndat.cz/en/servic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610600" cy="1470025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Institute of Formal and Applied Linguistics</a:t>
            </a:r>
            <a:r>
              <a:rPr lang="cs-CZ" altLang="en-US" sz="4000" dirty="0" smtClean="0"/>
              <a:t> (ÚFAL)</a:t>
            </a:r>
            <a:r>
              <a:rPr lang="en-US" altLang="en-US" sz="4000" dirty="0" smtClean="0"/>
              <a:t> </a:t>
            </a:r>
            <a:br>
              <a:rPr lang="en-US" altLang="en-US" sz="4000" dirty="0" smtClean="0"/>
            </a:br>
            <a:r>
              <a:rPr lang="en-US" altLang="en-US" sz="4000" dirty="0" smtClean="0"/>
              <a:t>Projects</a:t>
            </a:r>
            <a:r>
              <a:rPr lang="cs-CZ" altLang="en-US" sz="4000" dirty="0" smtClean="0"/>
              <a:t> </a:t>
            </a:r>
            <a:r>
              <a:rPr lang="en-US" altLang="en-US" sz="4000" dirty="0" smtClean="0"/>
              <a:t>R</a:t>
            </a:r>
            <a:r>
              <a:rPr lang="cs-CZ" altLang="en-US" sz="4000" dirty="0" err="1" smtClean="0"/>
              <a:t>elated</a:t>
            </a:r>
            <a:r>
              <a:rPr lang="cs-CZ" altLang="en-US" sz="4000" dirty="0" smtClean="0"/>
              <a:t> to</a:t>
            </a:r>
            <a:br>
              <a:rPr lang="cs-CZ" altLang="en-US" sz="4000" dirty="0" smtClean="0"/>
            </a:br>
            <a:r>
              <a:rPr lang="cs-CZ" altLang="en-US" sz="4000" dirty="0" smtClean="0"/>
              <a:t>LINDAT/CLARIAH-CZ</a:t>
            </a:r>
            <a:endParaRPr lang="en-US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Jan Haji</a:t>
            </a:r>
            <a:r>
              <a:rPr lang="cs-CZ" altLang="en-US" smtClean="0"/>
              <a:t>č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LINDAT/CLARIAH-CZ in 2020/1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3837"/>
            <a:ext cx="8610600" cy="4525963"/>
          </a:xfrm>
        </p:spPr>
        <p:txBody>
          <a:bodyPr/>
          <a:lstStyle/>
          <a:p>
            <a:r>
              <a:rPr lang="en-US" altLang="en-US" sz="2400" dirty="0" smtClean="0"/>
              <a:t>LINDAT = CLARIN and DARIAH in </a:t>
            </a:r>
            <a:r>
              <a:rPr lang="en-US" altLang="en-US" sz="2400" dirty="0" err="1" smtClean="0"/>
              <a:t>Czechia</a:t>
            </a:r>
            <a:endParaRPr lang="cs-CZ" altLang="en-US" sz="2400" dirty="0" smtClean="0"/>
          </a:p>
          <a:p>
            <a:pPr lvl="1"/>
            <a:r>
              <a:rPr lang="en-US" altLang="en-US" sz="2000" dirty="0" smtClean="0"/>
              <a:t>European networks for </a:t>
            </a:r>
            <a:r>
              <a:rPr lang="en-US" altLang="en-US" sz="2000" i="1" u="sng" dirty="0" smtClean="0"/>
              <a:t>supporting research (in SSH)</a:t>
            </a:r>
          </a:p>
          <a:p>
            <a:pPr lvl="2"/>
            <a:r>
              <a:rPr lang="en-US" altLang="en-US" sz="1600" dirty="0" smtClean="0"/>
              <a:t>CLARIN: Language resources and technology</a:t>
            </a:r>
          </a:p>
          <a:p>
            <a:pPr lvl="2"/>
            <a:r>
              <a:rPr lang="en-US" altLang="en-US" sz="1600" dirty="0" smtClean="0"/>
              <a:t>DARIAH</a:t>
            </a:r>
            <a:r>
              <a:rPr lang="en-US" altLang="en-US" sz="1600" dirty="0"/>
              <a:t>: Digital humanities and arts</a:t>
            </a:r>
          </a:p>
          <a:p>
            <a:pPr lvl="1"/>
            <a:r>
              <a:rPr lang="cs-CZ" altLang="en-US" sz="2000" dirty="0" smtClean="0"/>
              <a:t>LINDAT/CLARIAH-CZ: 2019-2022</a:t>
            </a:r>
          </a:p>
          <a:p>
            <a:pPr lvl="2"/>
            <a:r>
              <a:rPr lang="en-US" altLang="en-US" sz="1600" dirty="0" smtClean="0"/>
              <a:t>Combines membership in EU CLARIN and DARIAH networks</a:t>
            </a:r>
          </a:p>
          <a:p>
            <a:pPr lvl="2"/>
            <a:r>
              <a:rPr lang="en-US" altLang="en-US" sz="1600" dirty="0" smtClean="0"/>
              <a:t>11 institutions in the Czech combined network</a:t>
            </a:r>
          </a:p>
          <a:p>
            <a:pPr lvl="2"/>
            <a:r>
              <a:rPr lang="en-US" altLang="en-US" sz="1600" dirty="0" smtClean="0"/>
              <a:t>UK, MU, Academy of Sciences, National and Moravian Libraries, NG, NFA</a:t>
            </a:r>
          </a:p>
          <a:p>
            <a:pPr lvl="2"/>
            <a:r>
              <a:rPr lang="en-US" altLang="en-US" sz="1600" dirty="0">
                <a:sym typeface="Wingdings" panose="05000000000000000000" pitchFamily="2" charset="2"/>
              </a:rPr>
              <a:t>Center for Visual History </a:t>
            </a:r>
            <a:r>
              <a:rPr lang="en-US" altLang="en-US" sz="1600" dirty="0" err="1">
                <a:sym typeface="Wingdings" panose="05000000000000000000" pitchFamily="2" charset="2"/>
              </a:rPr>
              <a:t>Malach</a:t>
            </a:r>
            <a:r>
              <a:rPr lang="en-US" altLang="en-US" sz="1600" dirty="0">
                <a:sym typeface="Wingdings" panose="05000000000000000000" pitchFamily="2" charset="2"/>
              </a:rPr>
              <a:t>: under LINDAT (&amp; Herzl Center</a:t>
            </a:r>
            <a:r>
              <a:rPr lang="en-US" altLang="en-US" sz="1600" dirty="0" smtClean="0">
                <a:sym typeface="Wingdings" panose="05000000000000000000" pitchFamily="2" charset="2"/>
              </a:rPr>
              <a:t>)</a:t>
            </a:r>
            <a:endParaRPr lang="en-US" altLang="en-US" sz="1400" dirty="0" smtClean="0">
              <a:hlinkClick r:id="rId3"/>
            </a:endParaRPr>
          </a:p>
          <a:p>
            <a:pPr lvl="1"/>
            <a:r>
              <a:rPr lang="en-US" altLang="en-US" sz="2000" dirty="0" smtClean="0">
                <a:hlinkClick r:id="rId3"/>
              </a:rPr>
              <a:t>http://lindat.cz</a:t>
            </a:r>
            <a:r>
              <a:rPr lang="en-US" altLang="en-US" sz="2000" dirty="0" smtClean="0"/>
              <a:t> (redirected to </a:t>
            </a:r>
            <a:r>
              <a:rPr lang="en-US" altLang="en-US" sz="2000" dirty="0" smtClean="0">
                <a:hlinkClick r:id="rId4"/>
              </a:rPr>
              <a:t>https://ufal.mff.cuni.cz/lindat</a:t>
            </a:r>
            <a:r>
              <a:rPr lang="en-US" altLang="en-US" sz="2000" dirty="0" smtClean="0"/>
              <a:t>) 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Provides also large part of computing infrastructure of UFAL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New hardware due in 2021 (OP VVV VI 2)</a:t>
            </a:r>
          </a:p>
          <a:p>
            <a:pPr lvl="2"/>
            <a:r>
              <a:rPr lang="en-US" altLang="en-US" sz="1600" dirty="0" smtClean="0">
                <a:sym typeface="Wingdings" panose="05000000000000000000" pitchFamily="2" charset="2"/>
              </a:rPr>
              <a:t>Lots of GPUs 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Sep. 25, 2020</a:t>
            </a:r>
          </a:p>
        </p:txBody>
      </p:sp>
      <p:sp>
        <p:nvSpPr>
          <p:cNvPr id="307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UFAL &amp; LINDAT/CLARIAH-CZ</a:t>
            </a:r>
          </a:p>
        </p:txBody>
      </p:sp>
      <p:sp>
        <p:nvSpPr>
          <p:cNvPr id="30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6BA2AB-F6ED-46C8-81C3-599213AA7D2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LINDAT/CLARIAH-CZ in 2020/1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altLang="en-US" sz="2400" dirty="0" smtClean="0"/>
              <a:t>New web at </a:t>
            </a:r>
            <a:r>
              <a:rPr lang="en-US" altLang="en-US" sz="2400" dirty="0" smtClean="0">
                <a:hlinkClick r:id="rId3"/>
              </a:rPr>
              <a:t>https://lindat.cz</a:t>
            </a:r>
            <a:r>
              <a:rPr lang="en-US" altLang="en-US" sz="2400" dirty="0" smtClean="0"/>
              <a:t>  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Sep. 25, 2020</a:t>
            </a:r>
          </a:p>
        </p:txBody>
      </p:sp>
      <p:sp>
        <p:nvSpPr>
          <p:cNvPr id="307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UFAL &amp; LINDAT/CLARIAH-CZ</a:t>
            </a:r>
          </a:p>
        </p:txBody>
      </p:sp>
      <p:sp>
        <p:nvSpPr>
          <p:cNvPr id="30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6BA2AB-F6ED-46C8-81C3-599213AA7D2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52600"/>
            <a:ext cx="6512528" cy="492823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34000" y="1905000"/>
            <a:ext cx="609600" cy="3048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914400" y="1905000"/>
            <a:ext cx="6248400" cy="2362200"/>
          </a:xfrm>
          <a:prstGeom prst="arc">
            <a:avLst>
              <a:gd name="adj1" fmla="val 9576202"/>
              <a:gd name="adj2" fmla="val 19235780"/>
            </a:avLst>
          </a:prstGeom>
          <a:ln w="381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LINDAT/CLARIAH-CZ in 2020/1</a:t>
            </a:r>
            <a:endParaRPr lang="en-US" altLang="en-US" sz="3200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3837"/>
            <a:ext cx="8534400" cy="4525963"/>
          </a:xfrm>
        </p:spPr>
        <p:txBody>
          <a:bodyPr/>
          <a:lstStyle/>
          <a:p>
            <a:r>
              <a:rPr lang="en-US" altLang="en-US" sz="1800" dirty="0" smtClean="0">
                <a:sym typeface="Wingdings" panose="05000000000000000000" pitchFamily="2" charset="2"/>
              </a:rPr>
              <a:t>“Internal” projects – offer datasets, annotation, curation, tools, services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Repository development (CLARIN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DSpace</a:t>
            </a:r>
            <a:r>
              <a:rPr lang="en-US" altLang="en-US" sz="1800" dirty="0" smtClean="0">
                <a:sym typeface="Wingdings" panose="05000000000000000000" pitchFamily="2" charset="2"/>
              </a:rPr>
              <a:t>), HW and other IT support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Universal Dependencies project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General support, official editions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Tools: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UDPipe</a:t>
            </a:r>
            <a:r>
              <a:rPr lang="en-US" altLang="en-US" sz="1600" dirty="0" smtClean="0">
                <a:sym typeface="Wingdings" panose="05000000000000000000" pitchFamily="2" charset="2"/>
              </a:rPr>
              <a:t> (now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UDPipe</a:t>
            </a:r>
            <a:r>
              <a:rPr lang="en-US" altLang="en-US" sz="1600" dirty="0" smtClean="0">
                <a:sym typeface="Wingdings" panose="05000000000000000000" pitchFamily="2" charset="2"/>
              </a:rPr>
              <a:t> 2)</a:t>
            </a:r>
            <a:r>
              <a:rPr lang="cs-CZ" altLang="en-US" sz="1600" dirty="0" smtClean="0">
                <a:sym typeface="Wingdings" panose="05000000000000000000" pitchFamily="2" charset="2"/>
              </a:rPr>
              <a:t>,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soon</a:t>
            </a:r>
            <a:r>
              <a:rPr lang="cs-CZ" altLang="en-US" sz="1600" dirty="0" smtClean="0">
                <a:sym typeface="Wingdings" panose="05000000000000000000" pitchFamily="2" charset="2"/>
              </a:rPr>
              <a:t> to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have</a:t>
            </a:r>
            <a:r>
              <a:rPr lang="cs-CZ" altLang="en-US" sz="1600" dirty="0" smtClean="0">
                <a:sym typeface="Wingdings" panose="05000000000000000000" pitchFamily="2" charset="2"/>
              </a:rPr>
              <a:t>: NER</a:t>
            </a:r>
            <a:endParaRPr lang="en-US" altLang="en-US" sz="1600" dirty="0" smtClean="0">
              <a:sym typeface="Wingdings" panose="05000000000000000000" pitchFamily="2" charset="2"/>
            </a:endParaRP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Prague Dependency Treebank – Consolidated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ed</a:t>
            </a:r>
            <a:r>
              <a:rPr lang="cs-CZ" altLang="en-US" sz="1800" dirty="0" err="1" smtClean="0">
                <a:sym typeface="Wingdings" panose="05000000000000000000" pitchFamily="2" charset="2"/>
              </a:rPr>
              <a:t>ition</a:t>
            </a:r>
            <a:endParaRPr lang="en-US" altLang="en-US" sz="18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Approx. 4MW, manual morphology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PDT, PCEDT, PDTSC, Faust; TR annotation same, a-layer: auto</a:t>
            </a:r>
            <a:r>
              <a:rPr lang="cs-CZ" altLang="en-US" sz="1200" dirty="0" smtClean="0">
                <a:sym typeface="Wingdings" panose="05000000000000000000" pitchFamily="2" charset="2"/>
              </a:rPr>
              <a:t> (PDT: </a:t>
            </a:r>
            <a:r>
              <a:rPr lang="cs-CZ" altLang="en-US" sz="1200" dirty="0" err="1" smtClean="0">
                <a:sym typeface="Wingdings" panose="05000000000000000000" pitchFamily="2" charset="2"/>
              </a:rPr>
              <a:t>manual</a:t>
            </a:r>
            <a:r>
              <a:rPr lang="cs-CZ" altLang="en-US" sz="1200" dirty="0" smtClean="0">
                <a:sym typeface="Wingdings" panose="05000000000000000000" pitchFamily="2" charset="2"/>
              </a:rPr>
              <a:t>)</a:t>
            </a:r>
            <a:r>
              <a:rPr lang="en-US" altLang="en-US" sz="1200" dirty="0" smtClean="0">
                <a:sym typeface="Wingdings" panose="05000000000000000000" pitchFamily="2" charset="2"/>
              </a:rPr>
              <a:t>, new morph</a:t>
            </a:r>
            <a:r>
              <a:rPr lang="cs-CZ" altLang="en-US" sz="1200" dirty="0" smtClean="0">
                <a:sym typeface="Wingdings" panose="05000000000000000000" pitchFamily="2" charset="2"/>
              </a:rPr>
              <a:t>.</a:t>
            </a:r>
            <a:r>
              <a:rPr lang="en-US" altLang="en-US" sz="1200" dirty="0" smtClean="0">
                <a:sym typeface="Wingdings" panose="05000000000000000000" pitchFamily="2" charset="2"/>
              </a:rPr>
              <a:t> dictionary</a:t>
            </a:r>
          </a:p>
          <a:p>
            <a:r>
              <a:rPr lang="en-US" altLang="en-US" sz="1800" dirty="0" err="1" smtClean="0">
                <a:sym typeface="Wingdings" panose="05000000000000000000" pitchFamily="2" charset="2"/>
              </a:rPr>
              <a:t>SynSemClass</a:t>
            </a:r>
            <a:endParaRPr lang="en-US" altLang="en-US" sz="18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Multilingual (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cs</a:t>
            </a:r>
            <a:r>
              <a:rPr lang="en-US" altLang="en-US" sz="1600" dirty="0" smtClean="0">
                <a:sym typeface="Wingdings" panose="05000000000000000000" pitchFamily="2" charset="2"/>
              </a:rPr>
              <a:t>,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en</a:t>
            </a:r>
            <a:r>
              <a:rPr lang="en-US" altLang="en-US" sz="1600" dirty="0" smtClean="0">
                <a:sym typeface="Wingdings" panose="05000000000000000000" pitchFamily="2" charset="2"/>
              </a:rPr>
              <a:t> so far) event type ontology </a:t>
            </a:r>
          </a:p>
          <a:p>
            <a:pPr lvl="2"/>
            <a:r>
              <a:rPr lang="en-US" altLang="en-US" sz="1200" dirty="0" err="1" smtClean="0">
                <a:sym typeface="Wingdings" panose="05000000000000000000" pitchFamily="2" charset="2"/>
              </a:rPr>
              <a:t>A.k.a</a:t>
            </a:r>
            <a:r>
              <a:rPr lang="en-US" altLang="en-US" sz="1200" dirty="0" smtClean="0">
                <a:sym typeface="Wingdings" panose="05000000000000000000" pitchFamily="2" charset="2"/>
              </a:rPr>
              <a:t> synonym dictionary of verbs, with valency, linked to corpora and other lexical resources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TEI:TOK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Platform for rich annotation and multimedia content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Support for other projects (GAČR, TAČR, H2020)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Running </a:t>
            </a:r>
            <a:r>
              <a:rPr lang="en-US" altLang="en-US" sz="1800" dirty="0">
                <a:sym typeface="Wingdings" panose="05000000000000000000" pitchFamily="2" charset="2"/>
              </a:rPr>
              <a:t>services (</a:t>
            </a:r>
            <a:r>
              <a:rPr lang="en-US" altLang="en-US" sz="1800" dirty="0">
                <a:sym typeface="Wingdings" panose="05000000000000000000" pitchFamily="2" charset="2"/>
                <a:hlinkClick r:id="rId2"/>
              </a:rPr>
              <a:t>https://</a:t>
            </a:r>
            <a:r>
              <a:rPr lang="en-US" altLang="en-US" sz="1800" dirty="0" smtClean="0">
                <a:sym typeface="Wingdings" panose="05000000000000000000" pitchFamily="2" charset="2"/>
                <a:hlinkClick r:id="rId2"/>
              </a:rPr>
              <a:t>lindat.cz/en/services</a:t>
            </a:r>
            <a:r>
              <a:rPr lang="en-US" altLang="en-US" sz="1800" dirty="0" smtClean="0">
                <a:sym typeface="Wingdings" panose="05000000000000000000" pitchFamily="2" charset="2"/>
              </a:rPr>
              <a:t>), maintaining HW and basic SW</a:t>
            </a:r>
            <a:endParaRPr lang="en-US" altLang="en-US" sz="2000" dirty="0" smtClean="0"/>
          </a:p>
        </p:txBody>
      </p:sp>
      <p:sp>
        <p:nvSpPr>
          <p:cNvPr id="410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Sep. 25, 2020</a:t>
            </a:r>
          </a:p>
        </p:txBody>
      </p:sp>
      <p:sp>
        <p:nvSpPr>
          <p:cNvPr id="410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UFAL &amp; LINDAT/CLARIAH-CZ</a:t>
            </a:r>
          </a:p>
        </p:txBody>
      </p:sp>
      <p:sp>
        <p:nvSpPr>
          <p:cNvPr id="41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531528-0172-4270-82C0-6F14384C724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LINDAT/CLARIAH-CZ in 2020/1</a:t>
            </a:r>
            <a:endParaRPr lang="en-US" altLang="en-US" sz="3200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altLang="en-US" sz="2400" dirty="0" smtClean="0">
                <a:sym typeface="Wingdings" panose="05000000000000000000" pitchFamily="2" charset="2"/>
              </a:rPr>
              <a:t>International cooperation (support or development)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ELG European Language Grid, EU H2020 Call 29a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„Marketplace“ for mainly commercial use of Language Technologies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Partners: </a:t>
            </a:r>
            <a:r>
              <a:rPr lang="en-US" altLang="en-US" sz="1200" b="1" u="sng" dirty="0" smtClean="0">
                <a:sym typeface="Wingdings" panose="05000000000000000000" pitchFamily="2" charset="2"/>
              </a:rPr>
              <a:t>DFKI</a:t>
            </a:r>
            <a:r>
              <a:rPr lang="en-US" altLang="en-US" sz="1200" dirty="0" smtClean="0">
                <a:sym typeface="Wingdings" panose="05000000000000000000" pitchFamily="2" charset="2"/>
              </a:rPr>
              <a:t>, UK, </a:t>
            </a:r>
            <a:r>
              <a:rPr lang="en-US" altLang="en-US" sz="1200" dirty="0" err="1" smtClean="0">
                <a:sym typeface="Wingdings" panose="05000000000000000000" pitchFamily="2" charset="2"/>
              </a:rPr>
              <a:t>Sheffi</a:t>
            </a:r>
            <a:r>
              <a:rPr lang="cs-CZ" altLang="en-US" sz="1200" dirty="0" smtClean="0">
                <a:sym typeface="Wingdings" panose="05000000000000000000" pitchFamily="2" charset="2"/>
              </a:rPr>
              <a:t>el</a:t>
            </a:r>
            <a:r>
              <a:rPr lang="en-US" altLang="en-US" sz="1200" dirty="0" smtClean="0">
                <a:sym typeface="Wingdings" panose="05000000000000000000" pitchFamily="2" charset="2"/>
              </a:rPr>
              <a:t>d, ELRA, commercial partners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Pilot projects: organized by us (2M EUR), now 2</a:t>
            </a:r>
            <a:r>
              <a:rPr lang="en-US" altLang="en-US" sz="1200" baseline="30000" dirty="0" smtClean="0">
                <a:sym typeface="Wingdings" panose="05000000000000000000" pitchFamily="2" charset="2"/>
              </a:rPr>
              <a:t>nd</a:t>
            </a:r>
            <a:r>
              <a:rPr lang="en-US" altLang="en-US" sz="1200" dirty="0" smtClean="0">
                <a:sym typeface="Wingdings" panose="05000000000000000000" pitchFamily="2" charset="2"/>
              </a:rPr>
              <a:t> Call (Oct 1)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Some UFAL tools provided –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UDPipe</a:t>
            </a:r>
            <a:r>
              <a:rPr lang="en-US" altLang="en-US" sz="1600" dirty="0" smtClean="0">
                <a:sym typeface="Wingdings" panose="05000000000000000000" pitchFamily="2" charset="2"/>
              </a:rPr>
              <a:t>, MT</a:t>
            </a:r>
            <a:r>
              <a:rPr lang="cs-CZ" altLang="en-US" sz="1600" dirty="0" smtClean="0">
                <a:sym typeface="Wingdings" panose="05000000000000000000" pitchFamily="2" charset="2"/>
              </a:rPr>
              <a:t>;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harvesting</a:t>
            </a:r>
            <a:r>
              <a:rPr lang="cs-CZ" altLang="en-US" sz="1600" dirty="0" smtClean="0">
                <a:sym typeface="Wingdings" panose="05000000000000000000" pitchFamily="2" charset="2"/>
              </a:rPr>
              <a:t>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repository</a:t>
            </a:r>
            <a:endParaRPr lang="en-US" altLang="en-US" sz="1600" dirty="0" smtClean="0">
              <a:sym typeface="Wingdings" panose="05000000000000000000" pitchFamily="2" charset="2"/>
            </a:endParaRP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SSHOC, Infrastructural </a:t>
            </a:r>
            <a:r>
              <a:rPr lang="cs-CZ" altLang="en-US" sz="2400" dirty="0" smtClean="0">
                <a:sym typeface="Wingdings" panose="05000000000000000000" pitchFamily="2" charset="2"/>
              </a:rPr>
              <a:t>H2020 </a:t>
            </a:r>
            <a:r>
              <a:rPr lang="en-US" altLang="en-US" sz="2400" dirty="0" smtClean="0">
                <a:sym typeface="Wingdings" panose="05000000000000000000" pitchFamily="2" charset="2"/>
              </a:rPr>
              <a:t>project 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Part of CLARIN ERIC participation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UFAL/LINDAT provides basic language tools for IR, MT for Social Surveys</a:t>
            </a:r>
            <a:r>
              <a:rPr lang="cs-CZ" altLang="en-US" sz="1600" dirty="0">
                <a:sym typeface="Wingdings" panose="05000000000000000000" pitchFamily="2" charset="2"/>
              </a:rPr>
              <a:t> </a:t>
            </a:r>
            <a:r>
              <a:rPr lang="cs-CZ" altLang="en-US" sz="1600" dirty="0" smtClean="0">
                <a:sym typeface="Wingdings" panose="05000000000000000000" pitchFamily="2" charset="2"/>
              </a:rPr>
              <a:t>(COVID)</a:t>
            </a:r>
          </a:p>
          <a:p>
            <a:r>
              <a:rPr lang="cs-CZ" altLang="en-US" sz="2400" dirty="0" err="1" smtClean="0">
                <a:sym typeface="Wingdings" panose="05000000000000000000" pitchFamily="2" charset="2"/>
              </a:rPr>
              <a:t>Humaine</a:t>
            </a:r>
            <a:r>
              <a:rPr lang="cs-CZ" altLang="en-US" sz="2400" dirty="0" smtClean="0">
                <a:sym typeface="Wingdings" panose="05000000000000000000" pitchFamily="2" charset="2"/>
              </a:rPr>
              <a:t>-AI-Net: AI Center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of</a:t>
            </a:r>
            <a:r>
              <a:rPr lang="cs-CZ" altLang="en-US" sz="2400" dirty="0" smtClean="0">
                <a:sym typeface="Wingdings" panose="05000000000000000000" pitchFamily="2" charset="2"/>
              </a:rPr>
              <a:t> Excellence, Call 48</a:t>
            </a:r>
          </a:p>
          <a:p>
            <a:pPr lvl="1"/>
            <a:r>
              <a:rPr lang="cs-CZ" altLang="en-US" sz="2000" dirty="0" err="1" smtClean="0">
                <a:sym typeface="Wingdings" panose="05000000000000000000" pitchFamily="2" charset="2"/>
              </a:rPr>
              <a:t>Small</a:t>
            </a:r>
            <a:r>
              <a:rPr lang="cs-CZ" altLang="en-US" sz="2000" dirty="0">
                <a:sym typeface="Wingdings" panose="05000000000000000000" pitchFamily="2" charset="2"/>
              </a:rPr>
              <a:t> 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participation</a:t>
            </a:r>
            <a:r>
              <a:rPr lang="cs-CZ" altLang="en-US" sz="2000" dirty="0" smtClean="0">
                <a:sym typeface="Wingdings" panose="05000000000000000000" pitchFamily="2" charset="2"/>
              </a:rPr>
              <a:t>, w/DFKI 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Saarbrucken</a:t>
            </a:r>
            <a:r>
              <a:rPr lang="cs-CZ" altLang="en-US" sz="2000" dirty="0" smtClean="0">
                <a:sym typeface="Wingdings" panose="05000000000000000000" pitchFamily="2" charset="2"/>
              </a:rPr>
              <a:t>: 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microproject</a:t>
            </a:r>
            <a:r>
              <a:rPr lang="cs-CZ" altLang="en-US" sz="2000" dirty="0" smtClean="0">
                <a:sym typeface="Wingdings" panose="05000000000000000000" pitchFamily="2" charset="2"/>
              </a:rPr>
              <a:t> (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anyone</a:t>
            </a:r>
            <a:r>
              <a:rPr lang="cs-CZ" altLang="en-US" sz="2000" dirty="0" smtClean="0">
                <a:sym typeface="Wingdings" panose="05000000000000000000" pitchFamily="2" charset="2"/>
              </a:rPr>
              <a:t>…?)</a:t>
            </a:r>
            <a:endParaRPr lang="en-US" altLang="en-US" sz="2000" dirty="0" smtClean="0">
              <a:sym typeface="Wingdings" panose="05000000000000000000" pitchFamily="2" charset="2"/>
            </a:endParaRPr>
          </a:p>
          <a:p>
            <a:r>
              <a:rPr lang="cs-CZ" altLang="en-US" sz="2400" dirty="0" smtClean="0">
                <a:sym typeface="Wingdings" panose="05000000000000000000" pitchFamily="2" charset="2"/>
              </a:rPr>
              <a:t>ELG and SSHOC</a:t>
            </a:r>
            <a:r>
              <a:rPr lang="en-US" altLang="en-US" sz="2400" dirty="0" smtClean="0">
                <a:sym typeface="Wingdings" panose="05000000000000000000" pitchFamily="2" charset="2"/>
              </a:rPr>
              <a:t> 2019-202</a:t>
            </a:r>
            <a:r>
              <a:rPr lang="cs-CZ" altLang="en-US" sz="2400" dirty="0" smtClean="0">
                <a:sym typeface="Wingdings" panose="05000000000000000000" pitchFamily="2" charset="2"/>
              </a:rPr>
              <a:t>2,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Humaine</a:t>
            </a:r>
            <a:r>
              <a:rPr lang="cs-CZ" altLang="en-US" sz="2400" dirty="0" smtClean="0">
                <a:sym typeface="Wingdings" panose="05000000000000000000" pitchFamily="2" charset="2"/>
              </a:rPr>
              <a:t>-AI-Net 2020-2023</a:t>
            </a:r>
          </a:p>
          <a:p>
            <a:r>
              <a:rPr lang="cs-CZ" altLang="en-US" sz="2400" dirty="0" err="1" smtClean="0">
                <a:sym typeface="Wingdings" panose="05000000000000000000" pitchFamily="2" charset="2"/>
              </a:rPr>
              <a:t>Two</a:t>
            </a:r>
            <a:r>
              <a:rPr lang="cs-CZ" altLang="en-US" sz="2400" dirty="0" smtClean="0">
                <a:sym typeface="Wingdings" panose="05000000000000000000" pitchFamily="2" charset="2"/>
              </a:rPr>
              <a:t> more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submitted</a:t>
            </a:r>
            <a:r>
              <a:rPr lang="cs-CZ" altLang="en-US" sz="2400" dirty="0" smtClean="0">
                <a:sym typeface="Wingdings" panose="05000000000000000000" pitchFamily="2" charset="2"/>
              </a:rPr>
              <a:t> in 2020: ELG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continuation</a:t>
            </a:r>
            <a:r>
              <a:rPr lang="cs-CZ" altLang="en-US" sz="2400" dirty="0" smtClean="0">
                <a:sym typeface="Wingdings" panose="05000000000000000000" pitchFamily="2" charset="2"/>
              </a:rPr>
              <a:t>, LANGEQ</a:t>
            </a:r>
            <a:endParaRPr lang="en-US" altLang="en-US" sz="1800" dirty="0" smtClean="0"/>
          </a:p>
        </p:txBody>
      </p:sp>
      <p:sp>
        <p:nvSpPr>
          <p:cNvPr id="410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Sep. 25, 2020</a:t>
            </a:r>
          </a:p>
        </p:txBody>
      </p:sp>
      <p:sp>
        <p:nvSpPr>
          <p:cNvPr id="410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UFAL &amp; LINDAT/CLARIAH-CZ</a:t>
            </a:r>
          </a:p>
        </p:txBody>
      </p:sp>
      <p:sp>
        <p:nvSpPr>
          <p:cNvPr id="41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531528-0172-4270-82C0-6F14384C724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8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dirty="0" err="1" smtClean="0"/>
              <a:t>Shared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 by data, </a:t>
            </a:r>
            <a:r>
              <a:rPr lang="cs-CZ" dirty="0" err="1" smtClean="0"/>
              <a:t>manpower</a:t>
            </a:r>
            <a:r>
              <a:rPr lang="cs-CZ" dirty="0" smtClean="0"/>
              <a:t>, </a:t>
            </a:r>
            <a:r>
              <a:rPr lang="cs-CZ" dirty="0" err="1" smtClean="0"/>
              <a:t>participation</a:t>
            </a:r>
            <a:endParaRPr lang="cs-CZ" dirty="0" smtClean="0"/>
          </a:p>
          <a:p>
            <a:r>
              <a:rPr lang="en-US" dirty="0" err="1" smtClean="0"/>
              <a:t>CoNLL</a:t>
            </a:r>
            <a:r>
              <a:rPr lang="en-US" dirty="0" smtClean="0"/>
              <a:t> Shared Task on Meaning Representation Parsing (MRP)</a:t>
            </a:r>
          </a:p>
          <a:p>
            <a:pPr lvl="1"/>
            <a:r>
              <a:rPr lang="en-US" dirty="0" smtClean="0"/>
              <a:t>Run in 2019 </a:t>
            </a:r>
            <a:r>
              <a:rPr lang="cs-CZ" dirty="0" smtClean="0"/>
              <a:t>(and </a:t>
            </a:r>
            <a:r>
              <a:rPr lang="en-US" dirty="0" smtClean="0"/>
              <a:t>2020, </a:t>
            </a:r>
            <a:r>
              <a:rPr lang="en-US" dirty="0" err="1" smtClean="0"/>
              <a:t>Cz</a:t>
            </a:r>
            <a:r>
              <a:rPr lang="en-US" dirty="0" smtClean="0"/>
              <a:t> added)</a:t>
            </a:r>
          </a:p>
          <a:p>
            <a:pPr lvl="1"/>
            <a:r>
              <a:rPr lang="en-US" dirty="0" smtClean="0"/>
              <a:t>Stephan </a:t>
            </a:r>
            <a:r>
              <a:rPr lang="en-US" dirty="0" err="1" smtClean="0"/>
              <a:t>Oepen</a:t>
            </a:r>
            <a:r>
              <a:rPr lang="en-US" dirty="0" smtClean="0"/>
              <a:t> &amp; colleagues</a:t>
            </a:r>
            <a:endParaRPr lang="cs-CZ" dirty="0" smtClean="0"/>
          </a:p>
          <a:p>
            <a:pPr lvl="1"/>
            <a:r>
              <a:rPr lang="cs-CZ" dirty="0" smtClean="0"/>
              <a:t>Co-</a:t>
            </a:r>
            <a:r>
              <a:rPr lang="cs-CZ" dirty="0" err="1" smtClean="0"/>
              <a:t>organization</a:t>
            </a:r>
            <a:endParaRPr lang="cs-CZ" dirty="0" smtClean="0"/>
          </a:p>
          <a:p>
            <a:r>
              <a:rPr lang="cs-CZ" dirty="0" smtClean="0"/>
              <a:t>Data/</a:t>
            </a:r>
            <a:r>
              <a:rPr lang="cs-CZ" dirty="0" err="1" smtClean="0"/>
              <a:t>repo</a:t>
            </a:r>
            <a:r>
              <a:rPr lang="cs-CZ" dirty="0" smtClean="0"/>
              <a:t> support </a:t>
            </a:r>
            <a:r>
              <a:rPr lang="cs-CZ" dirty="0" err="1" smtClean="0"/>
              <a:t>for</a:t>
            </a:r>
            <a:r>
              <a:rPr lang="cs-CZ" dirty="0" smtClean="0"/>
              <a:t> WMT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22EF-FA25-41DD-9043-53ECC58E7E0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51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Evaluation 2021 (!!!)</a:t>
            </a:r>
          </a:p>
          <a:p>
            <a:pPr lvl="1"/>
            <a:r>
              <a:rPr lang="en-US" sz="1600" dirty="0" smtClean="0"/>
              <a:t>We have to pass w/either of the two highest marks, otherwise LINDAT will not get funding 2023- (same for equipment)</a:t>
            </a:r>
          </a:p>
          <a:p>
            <a:r>
              <a:rPr lang="en-US" sz="1800" dirty="0" smtClean="0"/>
              <a:t>Internal LINDAT members:</a:t>
            </a:r>
          </a:p>
          <a:p>
            <a:pPr lvl="1"/>
            <a:r>
              <a:rPr lang="en-US" sz="1600" dirty="0" smtClean="0"/>
              <a:t>your main work for October-November/December 2020!</a:t>
            </a:r>
            <a:endParaRPr lang="en-US" sz="1400" dirty="0" smtClean="0"/>
          </a:p>
          <a:p>
            <a:r>
              <a:rPr lang="en-US" sz="1800" dirty="0" smtClean="0"/>
              <a:t>Others: </a:t>
            </a:r>
          </a:p>
          <a:p>
            <a:pPr lvl="1"/>
            <a:r>
              <a:rPr lang="en-US" sz="1600" dirty="0" smtClean="0"/>
              <a:t>we might ask for help</a:t>
            </a:r>
          </a:p>
          <a:p>
            <a:r>
              <a:rPr lang="en-US" sz="1800" dirty="0" smtClean="0"/>
              <a:t>80 page questionnaire, with partners, attachments, indicators, budget, …</a:t>
            </a:r>
          </a:p>
          <a:p>
            <a:pPr lvl="1"/>
            <a:r>
              <a:rPr lang="en-US" sz="1600" dirty="0" smtClean="0"/>
              <a:t>Deadline: Dec. 10, 2020; interview in front of panel: May/June 2021; verdict: July 2021, full proposal for 2023-2026(9?) due in early 2022</a:t>
            </a:r>
          </a:p>
          <a:p>
            <a:r>
              <a:rPr lang="en-US" sz="1800" dirty="0" smtClean="0"/>
              <a:t>Extended to EHRI (Holocaust research infrastructure)</a:t>
            </a:r>
          </a:p>
          <a:p>
            <a:pPr lvl="1"/>
            <a:r>
              <a:rPr lang="en-US" sz="1600" dirty="0" smtClean="0"/>
              <a:t>Natural partner for CVHM, lead: Masaryk</a:t>
            </a:r>
            <a:r>
              <a:rPr lang="cs-CZ" sz="1600" dirty="0" err="1" smtClean="0"/>
              <a:t>ův</a:t>
            </a:r>
            <a:r>
              <a:rPr lang="cs-CZ" sz="1600" dirty="0" smtClean="0"/>
              <a:t> ústav </a:t>
            </a:r>
            <a:r>
              <a:rPr lang="en-US" sz="1600" dirty="0" smtClean="0"/>
              <a:t>AV </a:t>
            </a:r>
            <a:r>
              <a:rPr lang="cs-CZ" sz="1600" dirty="0" smtClean="0"/>
              <a:t>ČR</a:t>
            </a:r>
            <a:endParaRPr lang="en-US" sz="1600" dirty="0" smtClean="0"/>
          </a:p>
          <a:p>
            <a:r>
              <a:rPr lang="en-US" sz="1800" dirty="0" smtClean="0"/>
              <a:t>Main points: </a:t>
            </a:r>
            <a:r>
              <a:rPr lang="en-US" sz="1800" dirty="0" err="1" smtClean="0"/>
              <a:t>SoA</a:t>
            </a:r>
            <a:r>
              <a:rPr lang="en-US" sz="1800" dirty="0" smtClean="0"/>
              <a:t> and new tools, equipment renewal 23-29, new resources, annotation, support to Digital Humanities, new services at partners, international cooperation (support for more projects)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22EF-FA25-41DD-9043-53ECC58E7E0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63487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655</Words>
  <Application>Microsoft Office PowerPoint</Application>
  <PresentationFormat>On-screen Show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Výchozí návrh</vt:lpstr>
      <vt:lpstr>Institute of Formal and Applied Linguistics (ÚFAL)  Projects Related to LINDAT/CLARIAH-CZ</vt:lpstr>
      <vt:lpstr>LINDAT/CLARIAH-CZ in 2020/1</vt:lpstr>
      <vt:lpstr>LINDAT/CLARIAH-CZ in 2020/1</vt:lpstr>
      <vt:lpstr>LINDAT/CLARIAH-CZ in 2020/1</vt:lpstr>
      <vt:lpstr>LINDAT/CLARIAH-CZ in 2020/1</vt:lpstr>
      <vt:lpstr>Shared Tasks</vt:lpstr>
      <vt:lpstr>The Future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</dc:creator>
  <cp:lastModifiedBy>Jan Hajic</cp:lastModifiedBy>
  <cp:revision>179</cp:revision>
  <cp:lastPrinted>1601-01-01T00:00:00Z</cp:lastPrinted>
  <dcterms:created xsi:type="dcterms:W3CDTF">1601-01-01T00:00:00Z</dcterms:created>
  <dcterms:modified xsi:type="dcterms:W3CDTF">2020-09-24T10:02:44Z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