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1638882-339F-4856-9077-229755FA3232}">
          <p14:sldIdLst>
            <p14:sldId id="256"/>
            <p14:sldId id="257"/>
            <p14:sldId id="264"/>
            <p14:sldId id="258"/>
            <p14:sldId id="259"/>
            <p14:sldId id="260"/>
          </p14:sldIdLst>
        </p14:section>
        <p14:section name="Untitled Section" id="{F12631BF-A88C-4197-A35F-0E221A93D0C9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9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4542F-BDD1-4073-8F7C-70F627A2F764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3127C-212A-4DB6-B492-17A74A84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5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3127C-212A-4DB6-B492-17A74A8441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2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8426"/>
            <a:ext cx="1061833" cy="846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10.10.24.239:8080/biblio/?section=publications" TargetMode="External"/><Relationship Id="rId3" Type="http://schemas.openxmlformats.org/officeDocument/2006/relationships/hyperlink" Target="https://www.scopus.com/freelookup/form/author.uri" TargetMode="External"/><Relationship Id="rId7" Type="http://schemas.openxmlformats.org/officeDocument/2006/relationships/hyperlink" Target="https://ufal.mff.cuni.cz/biblio" TargetMode="External"/><Relationship Id="rId2" Type="http://schemas.openxmlformats.org/officeDocument/2006/relationships/hyperlink" Target="https://apps.webofknowledg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vvi.cz/riv" TargetMode="External"/><Relationship Id="rId5" Type="http://schemas.openxmlformats.org/officeDocument/2006/relationships/hyperlink" Target="https://verso.is.cuni.cz/fcgi/verso.fpl/fname/obd_public/" TargetMode="External"/><Relationship Id="rId4" Type="http://schemas.openxmlformats.org/officeDocument/2006/relationships/hyperlink" Target="https://scholar.googl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Publications UFAL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202</a:t>
            </a:r>
            <a:r>
              <a:rPr lang="cs-CZ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&amp; comparison to 20</a:t>
            </a:r>
            <a:r>
              <a:rPr lang="cs-CZ" sz="3600" dirty="0" smtClean="0"/>
              <a:t>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86600" cy="1752600"/>
          </a:xfrm>
        </p:spPr>
        <p:txBody>
          <a:bodyPr/>
          <a:lstStyle/>
          <a:p>
            <a:r>
              <a:rPr lang="en-US" dirty="0" smtClean="0"/>
              <a:t>J. Haji</a:t>
            </a:r>
            <a:r>
              <a:rPr lang="cs-CZ" dirty="0" smtClean="0"/>
              <a:t>č</a:t>
            </a:r>
            <a:endParaRPr lang="en-US" dirty="0" smtClean="0"/>
          </a:p>
          <a:p>
            <a:r>
              <a:rPr lang="en-US" dirty="0" smtClean="0"/>
              <a:t>UFAL </a:t>
            </a:r>
            <a:r>
              <a:rPr lang="en-US" dirty="0" err="1" smtClean="0"/>
              <a:t>Hejni</a:t>
            </a:r>
            <a:r>
              <a:rPr lang="cs-CZ" dirty="0" err="1" smtClean="0"/>
              <a:t>ce</a:t>
            </a:r>
            <a:r>
              <a:rPr lang="cs-CZ" dirty="0" smtClean="0"/>
              <a:t> </a:t>
            </a:r>
            <a:r>
              <a:rPr lang="en-US" dirty="0" smtClean="0"/>
              <a:t>meeting September 202</a:t>
            </a:r>
            <a:r>
              <a:rPr lang="cs-CZ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</a:t>
            </a:r>
            <a:r>
              <a:rPr lang="en-US" dirty="0" err="1" smtClean="0"/>
              <a:t>Bibliometrics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Web of Science – </a:t>
            </a:r>
            <a:r>
              <a:rPr lang="en-US" dirty="0" err="1" smtClean="0"/>
              <a:t>Clarivate</a:t>
            </a:r>
            <a:r>
              <a:rPr lang="en-US" dirty="0" smtClean="0"/>
              <a:t> Analytics</a:t>
            </a:r>
          </a:p>
          <a:p>
            <a:pPr lvl="1"/>
            <a:r>
              <a:rPr lang="en-US" dirty="0" smtClean="0"/>
              <a:t>Formerly Thomson Reuters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apps.webofknowledge.com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Scopus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www.scopus.com/freelookup/form/author.uri</a:t>
            </a:r>
            <a:r>
              <a:rPr lang="en-US" dirty="0" smtClean="0"/>
              <a:t> </a:t>
            </a:r>
          </a:p>
          <a:p>
            <a:r>
              <a:rPr lang="en-US" b="1" i="1" u="sng" dirty="0" smtClean="0"/>
              <a:t>Google Scholar</a:t>
            </a:r>
          </a:p>
          <a:p>
            <a:pPr lvl="2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scholar.google.com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Harzing’s</a:t>
            </a:r>
            <a:r>
              <a:rPr lang="en-US" dirty="0" smtClean="0"/>
              <a:t> Publish or Perish (Windows client)</a:t>
            </a:r>
          </a:p>
          <a:p>
            <a:r>
              <a:rPr lang="en-US" dirty="0" err="1" smtClean="0"/>
              <a:t>Biblio</a:t>
            </a:r>
            <a:r>
              <a:rPr lang="en-US" dirty="0" smtClean="0"/>
              <a:t>, OBD (UK)</a:t>
            </a:r>
          </a:p>
          <a:p>
            <a:pPr lvl="2"/>
            <a:r>
              <a:rPr lang="en-US" dirty="0">
                <a:hlinkClick r:id="rId5"/>
              </a:rPr>
              <a:t>https://verso.is.cuni.cz/fcgi/verso.fpl/fname/obd_public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/>
              <a:t>RIV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www.rvvi.cz/riv</a:t>
            </a:r>
            <a:endParaRPr lang="en-US" dirty="0" smtClean="0"/>
          </a:p>
          <a:p>
            <a:r>
              <a:rPr lang="en-US" dirty="0" err="1" smtClean="0"/>
              <a:t>Biblio</a:t>
            </a:r>
            <a:r>
              <a:rPr lang="en-US" dirty="0" smtClean="0"/>
              <a:t> UFAL</a:t>
            </a:r>
          </a:p>
          <a:p>
            <a:pPr lvl="2"/>
            <a:r>
              <a:rPr lang="en-US" dirty="0"/>
              <a:t>Static: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ufal.mff.cuni.cz/biblio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For entering </a:t>
            </a:r>
            <a:r>
              <a:rPr lang="en-US" dirty="0"/>
              <a:t>your publications: </a:t>
            </a:r>
            <a:r>
              <a:rPr lang="en-US" dirty="0">
                <a:hlinkClick r:id="rId8"/>
              </a:rPr>
              <a:t>http://10.10.24.239:8080/biblio/?</a:t>
            </a:r>
            <a:r>
              <a:rPr lang="en-US" dirty="0" smtClean="0">
                <a:hlinkClick r:id="rId8"/>
              </a:rPr>
              <a:t>section=publications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Only through VPN or if at work (MS UFAL network) 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5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!!! Caveats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 smtClean="0"/>
              <a:t>All the numbers you will see are … just numbers!!</a:t>
            </a:r>
          </a:p>
          <a:p>
            <a:r>
              <a:rPr lang="en-US" sz="3800" dirty="0" smtClean="0"/>
              <a:t>They</a:t>
            </a:r>
          </a:p>
          <a:p>
            <a:pPr lvl="1"/>
            <a:r>
              <a:rPr lang="en-US" sz="2900" dirty="0" smtClean="0"/>
              <a:t>Do not reflect actual participation on multi-authored publications </a:t>
            </a:r>
          </a:p>
          <a:p>
            <a:pPr lvl="2"/>
            <a:r>
              <a:rPr lang="en-US" sz="2500" dirty="0"/>
              <a:t>s</a:t>
            </a:r>
            <a:r>
              <a:rPr lang="en-US" sz="2500" dirty="0" smtClean="0"/>
              <a:t>ome publications are overview papers / encyclopedia articles / datasets with 200+ authors</a:t>
            </a:r>
          </a:p>
          <a:p>
            <a:pPr lvl="1"/>
            <a:r>
              <a:rPr lang="en-US" sz="2900" dirty="0"/>
              <a:t>Google might have suddenly discovered / “forgotten” / never found (even a highly cited) publication (important factor for y/y differences</a:t>
            </a:r>
            <a:r>
              <a:rPr lang="en-US" sz="2900" dirty="0" smtClean="0"/>
              <a:t>)</a:t>
            </a:r>
            <a:r>
              <a:rPr lang="cs-CZ" sz="2900" dirty="0" smtClean="0"/>
              <a:t> </a:t>
            </a:r>
          </a:p>
          <a:p>
            <a:pPr lvl="1"/>
            <a:r>
              <a:rPr lang="en-US" sz="2900" dirty="0" smtClean="0"/>
              <a:t>It only reflects reality (hopefully…) when comparing high numbers (error in say +-2 publications/citations does not affect 100s, but it does affect single digit numbers)</a:t>
            </a:r>
          </a:p>
          <a:p>
            <a:pPr lvl="1"/>
            <a:r>
              <a:rPr lang="en-US" sz="2900" dirty="0" smtClean="0"/>
              <a:t>In terms of evaluation of employees, they are only 1 element of 3 (alongside with teaching and service/management); i.e. some people currently on leave, in service (management, university or international committees, boards </a:t>
            </a:r>
            <a:r>
              <a:rPr lang="en-US" sz="2900" dirty="0" err="1" smtClean="0"/>
              <a:t>etc</a:t>
            </a:r>
            <a:r>
              <a:rPr lang="en-US" sz="2900" dirty="0" smtClean="0"/>
              <a:t>), might have lower numbers here, but evaluate very well in the end</a:t>
            </a:r>
          </a:p>
          <a:p>
            <a:r>
              <a:rPr lang="en-US" sz="3800" dirty="0" smtClean="0"/>
              <a:t>But</a:t>
            </a:r>
          </a:p>
          <a:p>
            <a:pPr lvl="1"/>
            <a:r>
              <a:rPr lang="en-US" dirty="0" smtClean="0"/>
              <a:t>We should not ignore </a:t>
            </a:r>
            <a:r>
              <a:rPr lang="en-US" dirty="0" err="1" smtClean="0"/>
              <a:t>bibliometrics</a:t>
            </a:r>
            <a:r>
              <a:rPr lang="en-US" dirty="0" smtClean="0"/>
              <a:t> altogether: RIV(?), projects, CVs, etc.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20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1, as in </a:t>
            </a:r>
            <a:r>
              <a:rPr lang="cs-CZ" dirty="0" err="1" smtClean="0">
                <a:solidFill>
                  <a:srgbClr val="FF0000"/>
                </a:solidFill>
              </a:rPr>
              <a:t>previous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years</a:t>
            </a:r>
            <a:r>
              <a:rPr lang="cs-CZ" dirty="0" smtClean="0">
                <a:solidFill>
                  <a:srgbClr val="FF0000"/>
                </a:solidFill>
              </a:rPr>
              <a:t>, I </a:t>
            </a:r>
            <a:r>
              <a:rPr lang="cs-CZ" dirty="0" err="1" smtClean="0">
                <a:solidFill>
                  <a:srgbClr val="FF0000"/>
                </a:solidFill>
              </a:rPr>
              <a:t>left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out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those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who</a:t>
            </a:r>
            <a:r>
              <a:rPr lang="cs-CZ" dirty="0" smtClean="0">
                <a:solidFill>
                  <a:srgbClr val="FF0000"/>
                </a:solidFill>
              </a:rPr>
              <a:t> do not </a:t>
            </a:r>
            <a:r>
              <a:rPr lang="cs-CZ" dirty="0" err="1" smtClean="0">
                <a:solidFill>
                  <a:srgbClr val="FF0000"/>
                </a:solidFill>
              </a:rPr>
              <a:t>have</a:t>
            </a:r>
            <a:r>
              <a:rPr lang="cs-CZ" dirty="0" smtClean="0">
                <a:solidFill>
                  <a:srgbClr val="FF0000"/>
                </a:solidFill>
              </a:rPr>
              <a:t> public profile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Google </a:t>
            </a:r>
            <a:r>
              <a:rPr lang="cs-CZ" dirty="0" err="1" smtClean="0">
                <a:solidFill>
                  <a:srgbClr val="FF0000"/>
                </a:solidFill>
              </a:rPr>
              <a:t>Scholar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please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create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want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next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year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r>
              <a:rPr lang="cs-CZ" dirty="0" smtClean="0">
                <a:solidFill>
                  <a:srgbClr val="FF0000"/>
                </a:solidFill>
              </a:rPr>
              <a:t>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5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Publications (cumulative)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259210"/>
            <a:ext cx="8229600" cy="2592288"/>
          </a:xfrm>
        </p:spPr>
        <p:txBody>
          <a:bodyPr/>
          <a:lstStyle/>
          <a:p>
            <a:r>
              <a:rPr lang="en-US" sz="2400" dirty="0" smtClean="0"/>
              <a:t>Number of publications (GS, ca. </a:t>
            </a:r>
            <a:r>
              <a:rPr lang="en-US" sz="2400" dirty="0"/>
              <a:t>5</a:t>
            </a:r>
            <a:r>
              <a:rPr lang="en-US" sz="2400" dirty="0" smtClean="0"/>
              <a:t>. </a:t>
            </a:r>
            <a:r>
              <a:rPr lang="en-US" sz="2400" dirty="0" smtClean="0"/>
              <a:t>9. </a:t>
            </a:r>
            <a:r>
              <a:rPr lang="en-US" sz="2400" dirty="0" smtClean="0"/>
              <a:t>202</a:t>
            </a:r>
            <a:r>
              <a:rPr lang="cs-CZ" sz="2400" dirty="0" smtClean="0"/>
              <a:t>1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/>
              <a:t>	</a:t>
            </a:r>
            <a:r>
              <a:rPr lang="en-US" sz="1200" dirty="0" smtClean="0"/>
              <a:t>			 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848949"/>
              </p:ext>
            </p:extLst>
          </p:nvPr>
        </p:nvGraphicFramePr>
        <p:xfrm>
          <a:off x="1259632" y="1772815"/>
          <a:ext cx="2628900" cy="1801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  <a:gridCol w="6477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 Bojar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 Hajič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42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Eva Haji</a:t>
                      </a:r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čová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Zdeněk </a:t>
                      </a:r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Žabokrtský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Markéta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Lopatková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Daniel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Zeman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Jiří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Mírovský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Zdeňka Urešová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Pavel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Pecina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90953"/>
              </p:ext>
            </p:extLst>
          </p:nvPr>
        </p:nvGraphicFramePr>
        <p:xfrm>
          <a:off x="5327476" y="1763265"/>
          <a:ext cx="2628900" cy="1809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  <a:gridCol w="6477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David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Mareček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Barbora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Vidová Hladká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Rudolf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Kateřina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Rysová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Václava Kettnerová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  <a:endParaRPr lang="cs-CZ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Magda Ševčíková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Maarten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Janssen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Anna Nedoluzhko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Jirka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Silvie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Cinková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779490"/>
            <a:ext cx="856895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Number of publications – increase </a:t>
            </a:r>
            <a:r>
              <a:rPr lang="cs-CZ" sz="2400" dirty="0" err="1" smtClean="0"/>
              <a:t>from</a:t>
            </a:r>
            <a:r>
              <a:rPr lang="en-US" sz="2400" dirty="0" smtClean="0"/>
              <a:t> 20</a:t>
            </a:r>
            <a:r>
              <a:rPr lang="cs-CZ" sz="2400" dirty="0" smtClean="0"/>
              <a:t>20</a:t>
            </a:r>
            <a:r>
              <a:rPr lang="en-US" sz="1800" baseline="48000" dirty="0" smtClean="0"/>
              <a:t>*</a:t>
            </a:r>
            <a:r>
              <a:rPr lang="en-US" sz="2400" dirty="0" smtClean="0"/>
              <a:t> 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sz="1200" dirty="0" smtClean="0"/>
              <a:t>	*</a:t>
            </a:r>
            <a:r>
              <a:rPr lang="cs-CZ" sz="1200" dirty="0" err="1" smtClean="0"/>
              <a:t>Excludes</a:t>
            </a:r>
            <a:r>
              <a:rPr lang="cs-CZ" sz="1200" dirty="0" smtClean="0"/>
              <a:t> </a:t>
            </a:r>
            <a:r>
              <a:rPr lang="cs-CZ" sz="1200" dirty="0" err="1" smtClean="0"/>
              <a:t>new</a:t>
            </a:r>
            <a:r>
              <a:rPr lang="cs-CZ" sz="1200" dirty="0" smtClean="0"/>
              <a:t> </a:t>
            </a:r>
            <a:r>
              <a:rPr lang="cs-CZ" sz="1200" dirty="0" err="1" smtClean="0"/>
              <a:t>hires</a:t>
            </a:r>
            <a:r>
              <a:rPr lang="cs-CZ" sz="1200" dirty="0" smtClean="0"/>
              <a:t>/</a:t>
            </a:r>
            <a:r>
              <a:rPr lang="cs-CZ" sz="1200" dirty="0" err="1" smtClean="0"/>
              <a:t>new</a:t>
            </a:r>
            <a:r>
              <a:rPr lang="cs-CZ" sz="1200" dirty="0" smtClean="0"/>
              <a:t> </a:t>
            </a:r>
            <a:r>
              <a:rPr lang="cs-CZ" sz="1200" dirty="0" err="1" smtClean="0"/>
              <a:t>students</a:t>
            </a:r>
            <a:r>
              <a:rPr lang="cs-CZ" sz="1200" dirty="0" smtClean="0"/>
              <a:t>/</a:t>
            </a:r>
            <a:r>
              <a:rPr lang="cs-CZ" sz="1200" dirty="0" err="1" smtClean="0"/>
              <a:t>those</a:t>
            </a:r>
            <a:r>
              <a:rPr lang="cs-CZ" sz="1200" dirty="0" smtClean="0"/>
              <a:t> </a:t>
            </a:r>
            <a:r>
              <a:rPr lang="cs-CZ" sz="1200" dirty="0" err="1" smtClean="0"/>
              <a:t>without</a:t>
            </a:r>
            <a:r>
              <a:rPr lang="cs-CZ" sz="1200" dirty="0" smtClean="0"/>
              <a:t> GS in 2020</a:t>
            </a:r>
            <a:r>
              <a:rPr lang="en-US" sz="1200" dirty="0" smtClean="0"/>
              <a:t>	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dirty="0"/>
              <a:t>	</a:t>
            </a:r>
            <a:r>
              <a:rPr lang="en-US" sz="1200" dirty="0" smtClean="0"/>
              <a:t>			 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3920480" y="1844823"/>
            <a:ext cx="1371600" cy="1645920"/>
          </a:xfrm>
          <a:prstGeom prst="curved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66909"/>
              </p:ext>
            </p:extLst>
          </p:nvPr>
        </p:nvGraphicFramePr>
        <p:xfrm>
          <a:off x="1223020" y="4508142"/>
          <a:ext cx="2628900" cy="1801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  <a:gridCol w="6477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Hajičová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Bojar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4210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Dušek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Daniel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Zeman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Hajič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Tirthankar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Ghosal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Shadi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Saleh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Václava Kettnerová /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David Mareček /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Barbora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Vidová Hladká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74668"/>
              </p:ext>
            </p:extLst>
          </p:nvPr>
        </p:nvGraphicFramePr>
        <p:xfrm>
          <a:off x="5327476" y="4509120"/>
          <a:ext cx="2628900" cy="1881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  <a:gridCol w="6477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Jirka Hana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Kocmi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Jiří Mírovský /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Jakub Mlynář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Rudolf Rosa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Zdeňka Urešová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Holub / Vilém Zouhar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Veronika Kolářová / Markéta Lopatková / Tomáš Musil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Martin Popel / Milan Straka /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Maarten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Janssen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Josef Jon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cxnSp>
        <p:nvCxnSpPr>
          <p:cNvPr id="22" name="Curved Connector 21"/>
          <p:cNvCxnSpPr/>
          <p:nvPr/>
        </p:nvCxnSpPr>
        <p:spPr>
          <a:xfrm flipV="1">
            <a:off x="3920480" y="4653136"/>
            <a:ext cx="1371600" cy="1645920"/>
          </a:xfrm>
          <a:prstGeom prst="curved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5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68761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Number of </a:t>
            </a:r>
            <a:r>
              <a:rPr lang="cs-CZ" sz="2400" dirty="0" err="1" smtClean="0"/>
              <a:t>citation</a:t>
            </a:r>
            <a:r>
              <a:rPr lang="en-US" sz="2400" dirty="0" smtClean="0"/>
              <a:t>s (GS, </a:t>
            </a:r>
            <a:r>
              <a:rPr lang="cs-CZ" sz="2400" dirty="0" smtClean="0"/>
              <a:t>ca. </a:t>
            </a:r>
            <a:r>
              <a:rPr lang="cs-CZ" sz="2400" dirty="0"/>
              <a:t>5</a:t>
            </a:r>
            <a:r>
              <a:rPr lang="en-US" sz="2400" dirty="0" smtClean="0"/>
              <a:t>. </a:t>
            </a:r>
            <a:r>
              <a:rPr lang="en-US" sz="2400" dirty="0" smtClean="0"/>
              <a:t>9. 20</a:t>
            </a:r>
            <a:r>
              <a:rPr lang="cs-CZ" sz="2400" dirty="0" smtClean="0"/>
              <a:t>21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r>
              <a:rPr lang="en-US" sz="1200" dirty="0" smtClean="0"/>
              <a:t>				</a:t>
            </a:r>
            <a:r>
              <a:rPr lang="en-US" sz="100" dirty="0" smtClean="0"/>
              <a:t> 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/>
              <a:t>	</a:t>
            </a:r>
            <a:r>
              <a:rPr lang="en-US" sz="1200" dirty="0" smtClean="0"/>
              <a:t>	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Citations</a:t>
            </a:r>
            <a:r>
              <a:rPr lang="cs-CZ" dirty="0" smtClean="0"/>
              <a:t> (</a:t>
            </a:r>
            <a:r>
              <a:rPr lang="cs-CZ" dirty="0" err="1" smtClean="0"/>
              <a:t>cumulative</a:t>
            </a:r>
            <a:r>
              <a:rPr lang="cs-CZ" dirty="0" smtClean="0"/>
              <a:t>)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135067"/>
              </p:ext>
            </p:extLst>
          </p:nvPr>
        </p:nvGraphicFramePr>
        <p:xfrm>
          <a:off x="1331640" y="1844824"/>
          <a:ext cx="2755900" cy="1809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/>
                <a:gridCol w="6477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Bojar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Hajič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Eva Hajičová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Daniel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Zeman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Zdeněk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Žabokrtský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Pavel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Pecina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Zdeňka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Urešová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Milan Straka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Martin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Popel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Jana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Straková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Kravalová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95536" y="3789040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Number of </a:t>
            </a:r>
            <a:r>
              <a:rPr lang="cs-CZ" sz="2400" dirty="0" err="1" smtClean="0"/>
              <a:t>citation</a:t>
            </a:r>
            <a:r>
              <a:rPr lang="en-US" sz="2400" dirty="0" smtClean="0"/>
              <a:t>s – increase </a:t>
            </a:r>
            <a:r>
              <a:rPr lang="cs-CZ" sz="2400" dirty="0" err="1" smtClean="0"/>
              <a:t>from</a:t>
            </a:r>
            <a:r>
              <a:rPr lang="en-US" sz="2400" dirty="0" smtClean="0"/>
              <a:t> </a:t>
            </a:r>
            <a:r>
              <a:rPr lang="en-US" sz="2400" dirty="0" smtClean="0"/>
              <a:t>20</a:t>
            </a:r>
            <a:r>
              <a:rPr lang="cs-CZ" sz="2400" dirty="0" smtClean="0"/>
              <a:t>20</a:t>
            </a:r>
            <a:r>
              <a:rPr lang="en-US" sz="1800" baseline="48000" dirty="0" smtClean="0"/>
              <a:t>*</a:t>
            </a:r>
            <a:endParaRPr lang="cs-CZ" dirty="0" smtClean="0"/>
          </a:p>
          <a:p>
            <a:pPr marL="457200" lvl="1" indent="0">
              <a:buNone/>
            </a:pPr>
            <a:r>
              <a:rPr lang="en-US" sz="1000" dirty="0"/>
              <a:t>*</a:t>
            </a:r>
            <a:r>
              <a:rPr lang="cs-CZ" sz="1000" dirty="0" err="1"/>
              <a:t>Excludes</a:t>
            </a:r>
            <a:r>
              <a:rPr lang="cs-CZ" sz="1000" dirty="0"/>
              <a:t> </a:t>
            </a:r>
            <a:r>
              <a:rPr lang="cs-CZ" sz="1000" dirty="0" err="1"/>
              <a:t>new</a:t>
            </a:r>
            <a:r>
              <a:rPr lang="cs-CZ" sz="1000" dirty="0"/>
              <a:t> </a:t>
            </a:r>
            <a:r>
              <a:rPr lang="cs-CZ" sz="1000" dirty="0" err="1" smtClean="0"/>
              <a:t>hires</a:t>
            </a:r>
            <a:r>
              <a:rPr lang="cs-CZ" sz="1000" dirty="0" smtClean="0"/>
              <a:t> / </a:t>
            </a:r>
            <a:r>
              <a:rPr lang="cs-CZ" sz="1000" dirty="0" err="1" smtClean="0"/>
              <a:t>new</a:t>
            </a:r>
            <a:r>
              <a:rPr lang="cs-CZ" sz="1000" dirty="0" smtClean="0"/>
              <a:t> </a:t>
            </a:r>
            <a:r>
              <a:rPr lang="cs-CZ" sz="1000" dirty="0" err="1" smtClean="0"/>
              <a:t>students</a:t>
            </a:r>
            <a:r>
              <a:rPr lang="cs-CZ" sz="1000" dirty="0" smtClean="0"/>
              <a:t> / </a:t>
            </a:r>
            <a:r>
              <a:rPr lang="cs-CZ" sz="1000" dirty="0" err="1" smtClean="0"/>
              <a:t>those</a:t>
            </a:r>
            <a:r>
              <a:rPr lang="cs-CZ" sz="1000" dirty="0" smtClean="0"/>
              <a:t> </a:t>
            </a:r>
            <a:r>
              <a:rPr lang="cs-CZ" sz="1000" dirty="0" err="1" smtClean="0"/>
              <a:t>without</a:t>
            </a:r>
            <a:r>
              <a:rPr lang="cs-CZ" sz="1000" dirty="0" smtClean="0"/>
              <a:t> GS in 2020 </a:t>
            </a:r>
            <a:r>
              <a:rPr lang="en-US" sz="800" dirty="0" smtClean="0"/>
              <a:t>		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dirty="0"/>
              <a:t>	</a:t>
            </a:r>
            <a:r>
              <a:rPr lang="en-US" sz="1200" dirty="0" smtClean="0"/>
              <a:t>			 </a:t>
            </a:r>
          </a:p>
          <a:p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54107"/>
              </p:ext>
            </p:extLst>
          </p:nvPr>
        </p:nvGraphicFramePr>
        <p:xfrm>
          <a:off x="5220072" y="1844824"/>
          <a:ext cx="2755900" cy="1809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/>
                <a:gridCol w="6477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Barbora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Vidová Hladká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 Dušek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1728</a:t>
                      </a: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Silvie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Cinková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Jiří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Mírovský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Marie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Mikulová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David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Mareček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Václava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Kettnerová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Nedoluzhko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Magda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Ševčíková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Markéta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Lopatková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44987"/>
              </p:ext>
            </p:extLst>
          </p:nvPr>
        </p:nvGraphicFramePr>
        <p:xfrm>
          <a:off x="1331640" y="4571578"/>
          <a:ext cx="2736304" cy="1809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2"/>
                <a:gridCol w="648072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Bojar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Hajič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Daniel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Zeman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Milan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Straka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Dušek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Straková (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Kravalová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Martin Popel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Hajičová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Patrice </a:t>
                      </a:r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Pognan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Zdeňka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Urešová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96509"/>
              </p:ext>
            </p:extLst>
          </p:nvPr>
        </p:nvGraphicFramePr>
        <p:xfrm>
          <a:off x="5213450" y="4571578"/>
          <a:ext cx="2736304" cy="1809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2"/>
                <a:gridCol w="648072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Jaroslava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Hlaváčová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Pavel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Pecina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Silvie Cinková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 Hajič </a:t>
                      </a:r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Anna </a:t>
                      </a:r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Nedoluzhko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Zdeněk Žabokrtský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Václava Kettnerová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Jindřich Libovický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Tom </a:t>
                      </a:r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Kocmi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David Mareček / Rudolf Rosa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  <a:endParaRPr lang="cs-CZ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  <p:cxnSp>
        <p:nvCxnSpPr>
          <p:cNvPr id="14" name="Curved Connector 13"/>
          <p:cNvCxnSpPr/>
          <p:nvPr/>
        </p:nvCxnSpPr>
        <p:spPr>
          <a:xfrm flipV="1">
            <a:off x="4067944" y="1927096"/>
            <a:ext cx="1097280" cy="1645920"/>
          </a:xfrm>
          <a:prstGeom prst="curved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flipV="1">
            <a:off x="4067944" y="4663400"/>
            <a:ext cx="1097280" cy="1645920"/>
          </a:xfrm>
          <a:prstGeom prst="curved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6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25760"/>
            <a:ext cx="735516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4000" dirty="0" smtClean="0"/>
              <a:t>H-index (h; </a:t>
            </a:r>
            <a:r>
              <a:rPr lang="en-US" sz="4000" i="1" dirty="0" smtClean="0"/>
              <a:t>h</a:t>
            </a:r>
            <a:r>
              <a:rPr lang="en-US" sz="4000" dirty="0" smtClean="0"/>
              <a:t>-</a:t>
            </a:r>
            <a:r>
              <a:rPr lang="en-US" sz="4000" dirty="0" err="1" smtClean="0"/>
              <a:t>th</a:t>
            </a:r>
            <a:r>
              <a:rPr lang="en-US" sz="4000" dirty="0" smtClean="0"/>
              <a:t> paper cited ≥</a:t>
            </a:r>
            <a:r>
              <a:rPr lang="en-US" sz="4000" i="1" dirty="0" smtClean="0"/>
              <a:t>h</a:t>
            </a:r>
            <a:r>
              <a:rPr lang="en-US" sz="4000" dirty="0" smtClean="0"/>
              <a:t> times)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i="1" dirty="0" smtClean="0"/>
              <a:t>measure of impact breadth</a:t>
            </a:r>
            <a:r>
              <a:rPr lang="en-US" sz="2000" dirty="0" smtClean="0"/>
              <a:t> </a:t>
            </a:r>
            <a:endParaRPr lang="en-US" sz="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8761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H-index (GS, </a:t>
            </a:r>
            <a:r>
              <a:rPr lang="cs-CZ" sz="2400" dirty="0" smtClean="0"/>
              <a:t>ca. </a:t>
            </a:r>
            <a:r>
              <a:rPr lang="cs-CZ" sz="2400" dirty="0"/>
              <a:t>5</a:t>
            </a:r>
            <a:r>
              <a:rPr lang="en-US" sz="2400" dirty="0" smtClean="0"/>
              <a:t>. </a:t>
            </a:r>
            <a:r>
              <a:rPr lang="en-US" sz="2400" dirty="0" smtClean="0"/>
              <a:t>9. 20</a:t>
            </a:r>
            <a:r>
              <a:rPr lang="cs-CZ" sz="2400" dirty="0" smtClean="0"/>
              <a:t>21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r>
              <a:rPr lang="en-US" sz="1200" dirty="0" smtClean="0"/>
              <a:t>			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3789040"/>
            <a:ext cx="8424936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H-index – increase </a:t>
            </a:r>
            <a:r>
              <a:rPr lang="cs-CZ" sz="2400" dirty="0" err="1" smtClean="0"/>
              <a:t>from</a:t>
            </a:r>
            <a:r>
              <a:rPr lang="en-US" sz="2400" dirty="0" smtClean="0"/>
              <a:t> </a:t>
            </a:r>
            <a:r>
              <a:rPr lang="en-US" sz="2400" dirty="0" smtClean="0"/>
              <a:t>20</a:t>
            </a:r>
            <a:r>
              <a:rPr lang="cs-CZ" sz="2400" dirty="0" smtClean="0"/>
              <a:t>20  </a:t>
            </a:r>
            <a:r>
              <a:rPr lang="en-US" sz="2400" dirty="0"/>
              <a:t>|</a:t>
            </a:r>
            <a:r>
              <a:rPr lang="cs-CZ" sz="2400" dirty="0" smtClean="0"/>
              <a:t> </a:t>
            </a:r>
            <a:r>
              <a:rPr lang="cs-CZ" sz="2400" dirty="0"/>
              <a:t>5-year </a:t>
            </a:r>
            <a:r>
              <a:rPr lang="cs-CZ" sz="2400" dirty="0" err="1"/>
              <a:t>rolling</a:t>
            </a:r>
            <a:r>
              <a:rPr lang="cs-CZ" sz="2400" dirty="0"/>
              <a:t> h-index </a:t>
            </a:r>
            <a:r>
              <a:rPr lang="cs-CZ" sz="2400" dirty="0" err="1"/>
              <a:t>increase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1600" dirty="0" smtClean="0"/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en-US" sz="1200" dirty="0" smtClean="0"/>
              <a:t>				 </a:t>
            </a:r>
          </a:p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00896"/>
              </p:ext>
            </p:extLst>
          </p:nvPr>
        </p:nvGraphicFramePr>
        <p:xfrm>
          <a:off x="1259632" y="1844824"/>
          <a:ext cx="2565400" cy="1801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7700"/>
                <a:gridCol w="647700"/>
              </a:tblGrid>
              <a:tr h="108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 Hajič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Bojar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Hajičová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Zdeněk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Žabokrtský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Pavel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Pecina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Daniel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Zeman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Zdeňka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Urešová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Martin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Popel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Milan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Straka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Dušek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71450"/>
              </p:ext>
            </p:extLst>
          </p:nvPr>
        </p:nvGraphicFramePr>
        <p:xfrm>
          <a:off x="5112648" y="1844824"/>
          <a:ext cx="2672824" cy="1909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648"/>
                <a:gridCol w="549176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David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Mareček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Barbora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Vidová Hladká /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Jiří Mírovský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Jirka Hana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Marie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Mikulová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Anna Nedoluzhko 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Markéta Lopatková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Silvie Cinková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 Rudolf Rosa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Magda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Ševčíková / Jan Hajič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Šárka Zikánová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 Lucie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Poláková / Veronika Kolářová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09567"/>
              </p:ext>
            </p:extLst>
          </p:nvPr>
        </p:nvGraphicFramePr>
        <p:xfrm>
          <a:off x="1259632" y="4365104"/>
          <a:ext cx="2603500" cy="1766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800"/>
                <a:gridCol w="6477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Bojar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 Hajič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Tom </a:t>
                      </a:r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Kocmi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Daniel Zeman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Ondřej Dušek / Jan Straková / Patrice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Pognan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Zdeňka Urešová / Jan Hajič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Zdeněk Žabokrtský / Jiří Mírovský /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Erion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Cano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Tirthankar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Ghosal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Dušan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Variš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Sangeet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Sagar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Vilém Zouhar / Josef Jon / Vadim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Gudkov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Tomáš Nekvinda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  <p:cxnSp>
        <p:nvCxnSpPr>
          <p:cNvPr id="15" name="Curved Connector 14"/>
          <p:cNvCxnSpPr/>
          <p:nvPr/>
        </p:nvCxnSpPr>
        <p:spPr>
          <a:xfrm flipV="1">
            <a:off x="3923928" y="1916832"/>
            <a:ext cx="1188720" cy="1645920"/>
          </a:xfrm>
          <a:prstGeom prst="curved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02208"/>
              </p:ext>
            </p:extLst>
          </p:nvPr>
        </p:nvGraphicFramePr>
        <p:xfrm>
          <a:off x="5136852" y="4293096"/>
          <a:ext cx="2603500" cy="1309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800"/>
                <a:gridCol w="6477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Tom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Kocmi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Tirthankar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Ghosal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Ondřej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Bojar / Ondřej Dušek / Patrice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Pognan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Erion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Cano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Dušan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Variš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Sangeet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Sagar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Vilém Zouhar / Josef Jon / Vadim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Gudkov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Tomáš Nekvinda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25 </a:t>
                      </a:r>
                      <a:r>
                        <a:rPr lang="cs-CZ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7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Additional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ÚFAL: ~100 </a:t>
            </a:r>
            <a:r>
              <a:rPr lang="cs-CZ" dirty="0" err="1" smtClean="0"/>
              <a:t>employees</a:t>
            </a:r>
            <a:r>
              <a:rPr lang="cs-CZ" dirty="0" smtClean="0"/>
              <a:t> and </a:t>
            </a:r>
            <a:r>
              <a:rPr lang="cs-CZ" dirty="0" err="1" smtClean="0"/>
              <a:t>students</a:t>
            </a:r>
            <a:endParaRPr lang="cs-CZ" dirty="0" smtClean="0"/>
          </a:p>
          <a:p>
            <a:pPr lvl="1"/>
            <a:r>
              <a:rPr lang="cs-CZ" dirty="0" err="1" smtClean="0"/>
              <a:t>Some</a:t>
            </a:r>
            <a:r>
              <a:rPr lang="cs-CZ" dirty="0" smtClean="0"/>
              <a:t> not </a:t>
            </a:r>
            <a:r>
              <a:rPr lang="cs-CZ" dirty="0" err="1" smtClean="0"/>
              <a:t>included</a:t>
            </a:r>
            <a:r>
              <a:rPr lang="cs-CZ" dirty="0" smtClean="0"/>
              <a:t> </a:t>
            </a:r>
            <a:r>
              <a:rPr lang="cs-CZ" dirty="0" err="1" smtClean="0"/>
              <a:t>here</a:t>
            </a:r>
            <a:r>
              <a:rPr lang="cs-CZ" dirty="0" smtClean="0"/>
              <a:t> (</a:t>
            </a:r>
            <a:r>
              <a:rPr lang="cs-CZ" dirty="0" err="1" smtClean="0"/>
              <a:t>admin</a:t>
            </a:r>
            <a:r>
              <a:rPr lang="cs-CZ" dirty="0" smtClean="0"/>
              <a:t>., no </a:t>
            </a:r>
            <a:r>
              <a:rPr lang="cs-CZ" dirty="0" err="1" smtClean="0"/>
              <a:t>entry</a:t>
            </a:r>
            <a:r>
              <a:rPr lang="cs-CZ" dirty="0" smtClean="0"/>
              <a:t> in GS)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2021, Sep. 13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Seminar UFAL "Hejnice"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28951"/>
              </p:ext>
            </p:extLst>
          </p:nvPr>
        </p:nvGraphicFramePr>
        <p:xfrm>
          <a:off x="971600" y="2780928"/>
          <a:ext cx="72008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512168"/>
                <a:gridCol w="1728192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Statistics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cumulative</a:t>
                      </a:r>
                      <a:r>
                        <a:rPr lang="cs-CZ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2021 (88)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2020 (86)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2019 (62)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No.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publications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No.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citations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79084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65741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46991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Average</a:t>
                      </a:r>
                      <a:r>
                        <a:rPr lang="cs-CZ" dirty="0" smtClean="0"/>
                        <a:t> H-index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7.6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Average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incr</a:t>
                      </a:r>
                      <a:r>
                        <a:rPr lang="cs-CZ" dirty="0" smtClean="0"/>
                        <a:t>.</a:t>
                      </a:r>
                      <a:r>
                        <a:rPr lang="cs-CZ" baseline="0" dirty="0" smtClean="0"/>
                        <a:t> H-index </a:t>
                      </a:r>
                      <a:r>
                        <a:rPr lang="cs-CZ" baseline="0" dirty="0" err="1" smtClean="0"/>
                        <a:t>over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each</a:t>
                      </a:r>
                      <a:r>
                        <a:rPr lang="cs-CZ" baseline="0" dirty="0" smtClean="0"/>
                        <a:t> person </a:t>
                      </a:r>
                      <a:r>
                        <a:rPr lang="cs-CZ" baseline="0" dirty="0" err="1" smtClean="0"/>
                        <a:t>counted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Average</a:t>
                      </a:r>
                      <a:r>
                        <a:rPr lang="cs-CZ" dirty="0" smtClean="0"/>
                        <a:t> 5yr h-index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Cit.</a:t>
                      </a:r>
                      <a:r>
                        <a:rPr lang="cs-CZ" baseline="0" dirty="0" smtClean="0"/>
                        <a:t> per </a:t>
                      </a:r>
                      <a:r>
                        <a:rPr lang="cs-CZ" baseline="0" dirty="0" err="1" smtClean="0"/>
                        <a:t>publication</a:t>
                      </a:r>
                      <a:r>
                        <a:rPr lang="cs-CZ" baseline="0" dirty="0" smtClean="0"/>
                        <a:t>, </a:t>
                      </a:r>
                      <a:r>
                        <a:rPr lang="cs-CZ" baseline="0" dirty="0" err="1" smtClean="0"/>
                        <a:t>avg</a:t>
                      </a:r>
                      <a:r>
                        <a:rPr lang="cs-CZ" baseline="0" dirty="0" smtClean="0"/>
                        <a:t>. </a:t>
                      </a:r>
                      <a:r>
                        <a:rPr lang="cs-CZ" baseline="0" dirty="0" err="1" smtClean="0"/>
                        <a:t>over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each</a:t>
                      </a:r>
                      <a:r>
                        <a:rPr lang="cs-CZ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9.3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733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1006</Words>
  <Application>Microsoft Office PowerPoint</Application>
  <PresentationFormat>On-screen Show (4:3)</PresentationFormat>
  <Paragraphs>295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Publications UFAL in 2021 &amp; comparison to 2020</vt:lpstr>
      <vt:lpstr>Where to Find Bibliometrics</vt:lpstr>
      <vt:lpstr>!!! Caveats !!!</vt:lpstr>
      <vt:lpstr>Publications (cumulative)</vt:lpstr>
      <vt:lpstr>Citations (cumulative)</vt:lpstr>
      <vt:lpstr>H-index (h; h-th paper cited ≥h times) measure of impact breadth </vt:lpstr>
      <vt:lpstr>Additional Summary Statistics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Publications UFAL by 2017</dc:title>
  <dc:creator>jh</dc:creator>
  <cp:lastModifiedBy>Jan Hajic</cp:lastModifiedBy>
  <cp:revision>163</cp:revision>
  <dcterms:created xsi:type="dcterms:W3CDTF">2017-10-08T21:12:04Z</dcterms:created>
  <dcterms:modified xsi:type="dcterms:W3CDTF">2021-09-11T20:33:16Z</dcterms:modified>
</cp:coreProperties>
</file>