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4ffcb8c1e4_10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4ffcb8c1e4_1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3b2f23f64a_0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3b2f23f64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3b2f23f64a_0_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3b2f23f64a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4ce5d841e9_0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4ce5d841e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3b2f23f64a_0_2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3b2f23f64a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3b2f23f64a_0_1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3b2f23f64a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3aa6548840_2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3aa6548840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3b21266abf_0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3b21266ab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3b21266abf_0_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3b21266abf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3ab85fb79e_0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3ab85fb79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4fed9719f8_5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4fed9719f8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3ab85fb79e_1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3ab85fb79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3b2f23f64a_1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3b2f23f64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4ffcb8c1e4_8_1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4ffcb8c1e4_8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3b2f23f64a_1_1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3b2f23f64a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4ffcb8c1e4_8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4ffcb8c1e4_8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4434ac2a9e_0_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4434ac2a9e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4ffcb8c1e4_11_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4ffcb8c1e4_1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4fed9719f8_2_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4fed9719f8_2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4ffcb8c1e4_3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4ffcb8c1e4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4ffcb8c1e4_1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4ffcb8c1e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4ffcb8c1e4_9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4ffcb8c1e4_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4ffcb8c1e4_2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4ffcb8c1e4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4ffcb8c1e4_10_1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4ffcb8c1e4_1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992767"/>
            <a:ext cx="8520600" cy="27369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778833"/>
            <a:ext cx="8520600" cy="1056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8" name="Google Shape;48;p11"/>
          <p:cNvSpPr txBox="1"/>
          <p:nvPr>
            <p:ph idx="1" type="body"/>
          </p:nvPr>
        </p:nvSpPr>
        <p:spPr>
          <a:xfrm>
            <a:off x="311700" y="4202967"/>
            <a:ext cx="8520600" cy="17343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9" name="Google Shape;49;p1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angepaste lay-out">
  <p:cSld name="AUTOLAYOUT">
    <p:bg>
      <p:bgPr>
        <a:solidFill>
          <a:srgbClr val="FFFFFF"/>
        </a:solidFill>
      </p:bgPr>
    </p:bg>
    <p:spTree>
      <p:nvGrpSpPr>
        <p:cNvPr id="52" name="Shape 52"/>
        <p:cNvGrpSpPr/>
        <p:nvPr/>
      </p:nvGrpSpPr>
      <p:grpSpPr>
        <a:xfrm>
          <a:off x="0" y="0"/>
          <a:ext cx="0" cy="0"/>
          <a:chOff x="0" y="0"/>
          <a:chExt cx="0" cy="0"/>
        </a:xfrm>
      </p:grpSpPr>
      <p:sp>
        <p:nvSpPr>
          <p:cNvPr id="53" name="Google Shape;53;p13"/>
          <p:cNvSpPr/>
          <p:nvPr/>
        </p:nvSpPr>
        <p:spPr>
          <a:xfrm>
            <a:off x="0" y="0"/>
            <a:ext cx="9144000" cy="6858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4" name="Google Shape;54;p13"/>
          <p:cNvGrpSpPr/>
          <p:nvPr/>
        </p:nvGrpSpPr>
        <p:grpSpPr>
          <a:xfrm>
            <a:off x="2105247" y="3"/>
            <a:ext cx="7038765" cy="6851821"/>
            <a:chOff x="3388636" y="43347"/>
            <a:chExt cx="5755327" cy="4201767"/>
          </a:xfrm>
        </p:grpSpPr>
        <p:sp>
          <p:nvSpPr>
            <p:cNvPr id="55" name="Google Shape;55;p13"/>
            <p:cNvSpPr/>
            <p:nvPr/>
          </p:nvSpPr>
          <p:spPr>
            <a:xfrm>
              <a:off x="3837147"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p:nvPr/>
          </p:nvSpPr>
          <p:spPr>
            <a:xfrm>
              <a:off x="4285658"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p:nvPr/>
          </p:nvSpPr>
          <p:spPr>
            <a:xfrm>
              <a:off x="4734169"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3"/>
            <p:cNvSpPr/>
            <p:nvPr/>
          </p:nvSpPr>
          <p:spPr>
            <a:xfrm>
              <a:off x="5182681"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3"/>
            <p:cNvSpPr/>
            <p:nvPr/>
          </p:nvSpPr>
          <p:spPr>
            <a:xfrm>
              <a:off x="5631192"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3"/>
            <p:cNvSpPr/>
            <p:nvPr/>
          </p:nvSpPr>
          <p:spPr>
            <a:xfrm>
              <a:off x="6079703"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3"/>
            <p:cNvSpPr/>
            <p:nvPr/>
          </p:nvSpPr>
          <p:spPr>
            <a:xfrm>
              <a:off x="6528215"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3"/>
            <p:cNvSpPr/>
            <p:nvPr/>
          </p:nvSpPr>
          <p:spPr>
            <a:xfrm>
              <a:off x="6976726"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3"/>
            <p:cNvSpPr/>
            <p:nvPr/>
          </p:nvSpPr>
          <p:spPr>
            <a:xfrm>
              <a:off x="7425229"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3"/>
            <p:cNvSpPr/>
            <p:nvPr/>
          </p:nvSpPr>
          <p:spPr>
            <a:xfrm>
              <a:off x="7873740"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3"/>
            <p:cNvSpPr/>
            <p:nvPr/>
          </p:nvSpPr>
          <p:spPr>
            <a:xfrm>
              <a:off x="8322251"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3"/>
            <p:cNvSpPr/>
            <p:nvPr/>
          </p:nvSpPr>
          <p:spPr>
            <a:xfrm>
              <a:off x="8770763"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3"/>
            <p:cNvSpPr/>
            <p:nvPr/>
          </p:nvSpPr>
          <p:spPr>
            <a:xfrm>
              <a:off x="3837147"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3"/>
            <p:cNvSpPr/>
            <p:nvPr/>
          </p:nvSpPr>
          <p:spPr>
            <a:xfrm>
              <a:off x="4285658"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3"/>
            <p:cNvSpPr/>
            <p:nvPr/>
          </p:nvSpPr>
          <p:spPr>
            <a:xfrm>
              <a:off x="4734169"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3"/>
            <p:cNvSpPr/>
            <p:nvPr/>
          </p:nvSpPr>
          <p:spPr>
            <a:xfrm>
              <a:off x="5182681"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3"/>
            <p:cNvSpPr/>
            <p:nvPr/>
          </p:nvSpPr>
          <p:spPr>
            <a:xfrm>
              <a:off x="5631192"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3"/>
            <p:cNvSpPr/>
            <p:nvPr/>
          </p:nvSpPr>
          <p:spPr>
            <a:xfrm>
              <a:off x="6079703"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3"/>
            <p:cNvSpPr/>
            <p:nvPr/>
          </p:nvSpPr>
          <p:spPr>
            <a:xfrm>
              <a:off x="6528215"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3"/>
            <p:cNvSpPr/>
            <p:nvPr/>
          </p:nvSpPr>
          <p:spPr>
            <a:xfrm>
              <a:off x="6976726"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3"/>
            <p:cNvSpPr/>
            <p:nvPr/>
          </p:nvSpPr>
          <p:spPr>
            <a:xfrm>
              <a:off x="7425229"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3"/>
            <p:cNvSpPr/>
            <p:nvPr/>
          </p:nvSpPr>
          <p:spPr>
            <a:xfrm>
              <a:off x="7873740"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3"/>
            <p:cNvSpPr/>
            <p:nvPr/>
          </p:nvSpPr>
          <p:spPr>
            <a:xfrm>
              <a:off x="8322251"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3"/>
            <p:cNvSpPr/>
            <p:nvPr/>
          </p:nvSpPr>
          <p:spPr>
            <a:xfrm>
              <a:off x="8770763"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3"/>
            <p:cNvSpPr/>
            <p:nvPr/>
          </p:nvSpPr>
          <p:spPr>
            <a:xfrm>
              <a:off x="3837147"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3"/>
            <p:cNvSpPr/>
            <p:nvPr/>
          </p:nvSpPr>
          <p:spPr>
            <a:xfrm>
              <a:off x="4285658"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3"/>
            <p:cNvSpPr/>
            <p:nvPr/>
          </p:nvSpPr>
          <p:spPr>
            <a:xfrm>
              <a:off x="4734169"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3"/>
            <p:cNvSpPr/>
            <p:nvPr/>
          </p:nvSpPr>
          <p:spPr>
            <a:xfrm>
              <a:off x="5182681"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3"/>
            <p:cNvSpPr/>
            <p:nvPr/>
          </p:nvSpPr>
          <p:spPr>
            <a:xfrm>
              <a:off x="5631192"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3"/>
            <p:cNvSpPr/>
            <p:nvPr/>
          </p:nvSpPr>
          <p:spPr>
            <a:xfrm>
              <a:off x="6079703"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3"/>
            <p:cNvSpPr/>
            <p:nvPr/>
          </p:nvSpPr>
          <p:spPr>
            <a:xfrm>
              <a:off x="6528215"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p:nvPr/>
          </p:nvSpPr>
          <p:spPr>
            <a:xfrm>
              <a:off x="6976726"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3"/>
            <p:cNvSpPr/>
            <p:nvPr/>
          </p:nvSpPr>
          <p:spPr>
            <a:xfrm>
              <a:off x="7425229"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3"/>
            <p:cNvSpPr/>
            <p:nvPr/>
          </p:nvSpPr>
          <p:spPr>
            <a:xfrm>
              <a:off x="7873740"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p:nvPr/>
          </p:nvSpPr>
          <p:spPr>
            <a:xfrm>
              <a:off x="8322251"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3"/>
            <p:cNvSpPr/>
            <p:nvPr/>
          </p:nvSpPr>
          <p:spPr>
            <a:xfrm>
              <a:off x="8770763"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3"/>
            <p:cNvSpPr/>
            <p:nvPr/>
          </p:nvSpPr>
          <p:spPr>
            <a:xfrm>
              <a:off x="3388636"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3"/>
            <p:cNvSpPr/>
            <p:nvPr/>
          </p:nvSpPr>
          <p:spPr>
            <a:xfrm>
              <a:off x="3837147"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3"/>
            <p:cNvSpPr/>
            <p:nvPr/>
          </p:nvSpPr>
          <p:spPr>
            <a:xfrm>
              <a:off x="4285658"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3"/>
            <p:cNvSpPr/>
            <p:nvPr/>
          </p:nvSpPr>
          <p:spPr>
            <a:xfrm>
              <a:off x="4734169"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3"/>
            <p:cNvSpPr/>
            <p:nvPr/>
          </p:nvSpPr>
          <p:spPr>
            <a:xfrm>
              <a:off x="5182681"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3"/>
            <p:cNvSpPr/>
            <p:nvPr/>
          </p:nvSpPr>
          <p:spPr>
            <a:xfrm>
              <a:off x="5631192"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3"/>
            <p:cNvSpPr/>
            <p:nvPr/>
          </p:nvSpPr>
          <p:spPr>
            <a:xfrm>
              <a:off x="6079703"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p:nvPr/>
          </p:nvSpPr>
          <p:spPr>
            <a:xfrm>
              <a:off x="6528215"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3"/>
            <p:cNvSpPr/>
            <p:nvPr/>
          </p:nvSpPr>
          <p:spPr>
            <a:xfrm>
              <a:off x="6976726"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3"/>
            <p:cNvSpPr/>
            <p:nvPr/>
          </p:nvSpPr>
          <p:spPr>
            <a:xfrm>
              <a:off x="7425229"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3"/>
            <p:cNvSpPr/>
            <p:nvPr/>
          </p:nvSpPr>
          <p:spPr>
            <a:xfrm>
              <a:off x="7873740"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3"/>
            <p:cNvSpPr/>
            <p:nvPr/>
          </p:nvSpPr>
          <p:spPr>
            <a:xfrm>
              <a:off x="8322251"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3"/>
            <p:cNvSpPr/>
            <p:nvPr/>
          </p:nvSpPr>
          <p:spPr>
            <a:xfrm>
              <a:off x="8770763"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3"/>
            <p:cNvSpPr/>
            <p:nvPr/>
          </p:nvSpPr>
          <p:spPr>
            <a:xfrm>
              <a:off x="3388636"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3"/>
            <p:cNvSpPr/>
            <p:nvPr/>
          </p:nvSpPr>
          <p:spPr>
            <a:xfrm>
              <a:off x="3837147"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3"/>
            <p:cNvSpPr/>
            <p:nvPr/>
          </p:nvSpPr>
          <p:spPr>
            <a:xfrm>
              <a:off x="4285658"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3"/>
            <p:cNvSpPr/>
            <p:nvPr/>
          </p:nvSpPr>
          <p:spPr>
            <a:xfrm>
              <a:off x="4734169" y="4336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3"/>
            <p:cNvSpPr/>
            <p:nvPr/>
          </p:nvSpPr>
          <p:spPr>
            <a:xfrm>
              <a:off x="5182681"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3"/>
            <p:cNvSpPr/>
            <p:nvPr/>
          </p:nvSpPr>
          <p:spPr>
            <a:xfrm>
              <a:off x="5631192"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3"/>
            <p:cNvSpPr/>
            <p:nvPr/>
          </p:nvSpPr>
          <p:spPr>
            <a:xfrm>
              <a:off x="6079703"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3"/>
            <p:cNvSpPr/>
            <p:nvPr/>
          </p:nvSpPr>
          <p:spPr>
            <a:xfrm>
              <a:off x="6528215"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3"/>
            <p:cNvSpPr/>
            <p:nvPr/>
          </p:nvSpPr>
          <p:spPr>
            <a:xfrm>
              <a:off x="6976726"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3"/>
            <p:cNvSpPr/>
            <p:nvPr/>
          </p:nvSpPr>
          <p:spPr>
            <a:xfrm>
              <a:off x="7425229"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3"/>
            <p:cNvSpPr/>
            <p:nvPr/>
          </p:nvSpPr>
          <p:spPr>
            <a:xfrm>
              <a:off x="7873740"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3"/>
            <p:cNvSpPr/>
            <p:nvPr/>
          </p:nvSpPr>
          <p:spPr>
            <a:xfrm>
              <a:off x="8322251"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3"/>
            <p:cNvSpPr/>
            <p:nvPr/>
          </p:nvSpPr>
          <p:spPr>
            <a:xfrm>
              <a:off x="8770763"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3"/>
            <p:cNvSpPr/>
            <p:nvPr/>
          </p:nvSpPr>
          <p:spPr>
            <a:xfrm>
              <a:off x="3837147"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3"/>
            <p:cNvSpPr/>
            <p:nvPr/>
          </p:nvSpPr>
          <p:spPr>
            <a:xfrm>
              <a:off x="4285658"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3"/>
            <p:cNvSpPr/>
            <p:nvPr/>
          </p:nvSpPr>
          <p:spPr>
            <a:xfrm>
              <a:off x="4734169"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3"/>
            <p:cNvSpPr/>
            <p:nvPr/>
          </p:nvSpPr>
          <p:spPr>
            <a:xfrm>
              <a:off x="5182681"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3"/>
            <p:cNvSpPr/>
            <p:nvPr/>
          </p:nvSpPr>
          <p:spPr>
            <a:xfrm>
              <a:off x="5631192"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3"/>
            <p:cNvSpPr/>
            <p:nvPr/>
          </p:nvSpPr>
          <p:spPr>
            <a:xfrm>
              <a:off x="6079703"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3"/>
            <p:cNvSpPr/>
            <p:nvPr/>
          </p:nvSpPr>
          <p:spPr>
            <a:xfrm>
              <a:off x="6528215"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3"/>
            <p:cNvSpPr/>
            <p:nvPr/>
          </p:nvSpPr>
          <p:spPr>
            <a:xfrm>
              <a:off x="6976726"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3"/>
            <p:cNvSpPr/>
            <p:nvPr/>
          </p:nvSpPr>
          <p:spPr>
            <a:xfrm>
              <a:off x="7425229"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3"/>
            <p:cNvSpPr/>
            <p:nvPr/>
          </p:nvSpPr>
          <p:spPr>
            <a:xfrm>
              <a:off x="7873740"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3"/>
            <p:cNvSpPr/>
            <p:nvPr/>
          </p:nvSpPr>
          <p:spPr>
            <a:xfrm>
              <a:off x="8322251"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3"/>
            <p:cNvSpPr/>
            <p:nvPr/>
          </p:nvSpPr>
          <p:spPr>
            <a:xfrm>
              <a:off x="8770763"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3"/>
            <p:cNvSpPr/>
            <p:nvPr/>
          </p:nvSpPr>
          <p:spPr>
            <a:xfrm>
              <a:off x="3837147"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3"/>
            <p:cNvSpPr/>
            <p:nvPr/>
          </p:nvSpPr>
          <p:spPr>
            <a:xfrm>
              <a:off x="4285658"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3"/>
            <p:cNvSpPr/>
            <p:nvPr/>
          </p:nvSpPr>
          <p:spPr>
            <a:xfrm>
              <a:off x="4734169"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3"/>
            <p:cNvSpPr/>
            <p:nvPr/>
          </p:nvSpPr>
          <p:spPr>
            <a:xfrm>
              <a:off x="5182681"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3"/>
            <p:cNvSpPr/>
            <p:nvPr/>
          </p:nvSpPr>
          <p:spPr>
            <a:xfrm>
              <a:off x="5631192"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3"/>
            <p:cNvSpPr/>
            <p:nvPr/>
          </p:nvSpPr>
          <p:spPr>
            <a:xfrm>
              <a:off x="6079703"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3"/>
            <p:cNvSpPr/>
            <p:nvPr/>
          </p:nvSpPr>
          <p:spPr>
            <a:xfrm>
              <a:off x="6528215"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3"/>
            <p:cNvSpPr/>
            <p:nvPr/>
          </p:nvSpPr>
          <p:spPr>
            <a:xfrm>
              <a:off x="6976726"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3"/>
            <p:cNvSpPr/>
            <p:nvPr/>
          </p:nvSpPr>
          <p:spPr>
            <a:xfrm>
              <a:off x="7425229"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3"/>
            <p:cNvSpPr/>
            <p:nvPr/>
          </p:nvSpPr>
          <p:spPr>
            <a:xfrm>
              <a:off x="7873740"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3"/>
            <p:cNvSpPr/>
            <p:nvPr/>
          </p:nvSpPr>
          <p:spPr>
            <a:xfrm>
              <a:off x="8322251"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3"/>
            <p:cNvSpPr/>
            <p:nvPr/>
          </p:nvSpPr>
          <p:spPr>
            <a:xfrm>
              <a:off x="8770763"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3"/>
            <p:cNvSpPr/>
            <p:nvPr/>
          </p:nvSpPr>
          <p:spPr>
            <a:xfrm>
              <a:off x="3837147"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3"/>
            <p:cNvSpPr/>
            <p:nvPr/>
          </p:nvSpPr>
          <p:spPr>
            <a:xfrm>
              <a:off x="4285658"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3"/>
            <p:cNvSpPr/>
            <p:nvPr/>
          </p:nvSpPr>
          <p:spPr>
            <a:xfrm>
              <a:off x="4734169"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3"/>
            <p:cNvSpPr/>
            <p:nvPr/>
          </p:nvSpPr>
          <p:spPr>
            <a:xfrm>
              <a:off x="5182681"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3"/>
            <p:cNvSpPr/>
            <p:nvPr/>
          </p:nvSpPr>
          <p:spPr>
            <a:xfrm>
              <a:off x="5631192"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3"/>
            <p:cNvSpPr/>
            <p:nvPr/>
          </p:nvSpPr>
          <p:spPr>
            <a:xfrm>
              <a:off x="6079703"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3"/>
            <p:cNvSpPr/>
            <p:nvPr/>
          </p:nvSpPr>
          <p:spPr>
            <a:xfrm>
              <a:off x="6528215"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3"/>
            <p:cNvSpPr/>
            <p:nvPr/>
          </p:nvSpPr>
          <p:spPr>
            <a:xfrm>
              <a:off x="6976726"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3"/>
            <p:cNvSpPr/>
            <p:nvPr/>
          </p:nvSpPr>
          <p:spPr>
            <a:xfrm>
              <a:off x="7425229"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3"/>
            <p:cNvSpPr/>
            <p:nvPr/>
          </p:nvSpPr>
          <p:spPr>
            <a:xfrm>
              <a:off x="7873740"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3"/>
            <p:cNvSpPr/>
            <p:nvPr/>
          </p:nvSpPr>
          <p:spPr>
            <a:xfrm>
              <a:off x="8322251"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3"/>
            <p:cNvSpPr/>
            <p:nvPr/>
          </p:nvSpPr>
          <p:spPr>
            <a:xfrm>
              <a:off x="8770763"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3"/>
            <p:cNvSpPr/>
            <p:nvPr/>
          </p:nvSpPr>
          <p:spPr>
            <a:xfrm>
              <a:off x="3837147"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3"/>
            <p:cNvSpPr/>
            <p:nvPr/>
          </p:nvSpPr>
          <p:spPr>
            <a:xfrm>
              <a:off x="4285658"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3"/>
            <p:cNvSpPr/>
            <p:nvPr/>
          </p:nvSpPr>
          <p:spPr>
            <a:xfrm>
              <a:off x="4734169"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3"/>
            <p:cNvSpPr/>
            <p:nvPr/>
          </p:nvSpPr>
          <p:spPr>
            <a:xfrm>
              <a:off x="5182681"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3"/>
            <p:cNvSpPr/>
            <p:nvPr/>
          </p:nvSpPr>
          <p:spPr>
            <a:xfrm>
              <a:off x="5631192"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3"/>
            <p:cNvSpPr/>
            <p:nvPr/>
          </p:nvSpPr>
          <p:spPr>
            <a:xfrm>
              <a:off x="6079703"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3"/>
            <p:cNvSpPr/>
            <p:nvPr/>
          </p:nvSpPr>
          <p:spPr>
            <a:xfrm>
              <a:off x="6528215"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3"/>
            <p:cNvSpPr/>
            <p:nvPr/>
          </p:nvSpPr>
          <p:spPr>
            <a:xfrm>
              <a:off x="6976726"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3"/>
            <p:cNvSpPr/>
            <p:nvPr/>
          </p:nvSpPr>
          <p:spPr>
            <a:xfrm>
              <a:off x="7425229"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3"/>
            <p:cNvSpPr/>
            <p:nvPr/>
          </p:nvSpPr>
          <p:spPr>
            <a:xfrm>
              <a:off x="7873740"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3"/>
            <p:cNvSpPr/>
            <p:nvPr/>
          </p:nvSpPr>
          <p:spPr>
            <a:xfrm>
              <a:off x="8322251"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3"/>
            <p:cNvSpPr/>
            <p:nvPr/>
          </p:nvSpPr>
          <p:spPr>
            <a:xfrm>
              <a:off x="8770763"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3"/>
            <p:cNvSpPr/>
            <p:nvPr/>
          </p:nvSpPr>
          <p:spPr>
            <a:xfrm>
              <a:off x="3837147"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3"/>
            <p:cNvSpPr/>
            <p:nvPr/>
          </p:nvSpPr>
          <p:spPr>
            <a:xfrm>
              <a:off x="4285658"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3"/>
            <p:cNvSpPr/>
            <p:nvPr/>
          </p:nvSpPr>
          <p:spPr>
            <a:xfrm>
              <a:off x="4734169"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3"/>
            <p:cNvSpPr/>
            <p:nvPr/>
          </p:nvSpPr>
          <p:spPr>
            <a:xfrm>
              <a:off x="5182681"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3"/>
            <p:cNvSpPr/>
            <p:nvPr/>
          </p:nvSpPr>
          <p:spPr>
            <a:xfrm>
              <a:off x="5631192"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3"/>
            <p:cNvSpPr/>
            <p:nvPr/>
          </p:nvSpPr>
          <p:spPr>
            <a:xfrm>
              <a:off x="6079703"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3"/>
            <p:cNvSpPr/>
            <p:nvPr/>
          </p:nvSpPr>
          <p:spPr>
            <a:xfrm>
              <a:off x="6528215"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3"/>
            <p:cNvSpPr/>
            <p:nvPr/>
          </p:nvSpPr>
          <p:spPr>
            <a:xfrm>
              <a:off x="6976726"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3"/>
            <p:cNvSpPr/>
            <p:nvPr/>
          </p:nvSpPr>
          <p:spPr>
            <a:xfrm>
              <a:off x="7425229"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3"/>
            <p:cNvSpPr/>
            <p:nvPr/>
          </p:nvSpPr>
          <p:spPr>
            <a:xfrm>
              <a:off x="7873740"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3"/>
            <p:cNvSpPr/>
            <p:nvPr/>
          </p:nvSpPr>
          <p:spPr>
            <a:xfrm>
              <a:off x="8322251"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3"/>
            <p:cNvSpPr/>
            <p:nvPr/>
          </p:nvSpPr>
          <p:spPr>
            <a:xfrm>
              <a:off x="8770763"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7" name="Google Shape;177;p13"/>
          <p:cNvSpPr/>
          <p:nvPr/>
        </p:nvSpPr>
        <p:spPr>
          <a:xfrm>
            <a:off x="3396590" y="0"/>
            <a:ext cx="3250800" cy="68580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3"/>
          <p:cNvSpPr/>
          <p:nvPr/>
        </p:nvSpPr>
        <p:spPr>
          <a:xfrm>
            <a:off x="0" y="0"/>
            <a:ext cx="3415800" cy="6858000"/>
          </a:xfrm>
          <a:prstGeom prst="rect">
            <a:avLst/>
          </a:prstGeom>
          <a:solidFill>
            <a:schemeClr val="lt1"/>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13"/>
          <p:cNvSpPr/>
          <p:nvPr/>
        </p:nvSpPr>
        <p:spPr>
          <a:xfrm>
            <a:off x="685175" y="2399700"/>
            <a:ext cx="61200" cy="3182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3"/>
          <p:cNvSpPr txBox="1"/>
          <p:nvPr>
            <p:ph type="ctrTitle"/>
          </p:nvPr>
        </p:nvSpPr>
        <p:spPr>
          <a:xfrm>
            <a:off x="992425" y="2399700"/>
            <a:ext cx="3136800" cy="23187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3600"/>
              <a:buNone/>
              <a:defRPr b="1" sz="3600">
                <a:solidFill>
                  <a:schemeClr val="dk1"/>
                </a:solidFill>
              </a:defRPr>
            </a:lvl1pPr>
            <a:lvl2pPr lvl="1" algn="l">
              <a:lnSpc>
                <a:spcPct val="100000"/>
              </a:lnSpc>
              <a:spcBef>
                <a:spcPts val="0"/>
              </a:spcBef>
              <a:spcAft>
                <a:spcPts val="0"/>
              </a:spcAft>
              <a:buClr>
                <a:schemeClr val="dk1"/>
              </a:buClr>
              <a:buSzPts val="3600"/>
              <a:buNone/>
              <a:defRPr b="1" sz="3600">
                <a:solidFill>
                  <a:schemeClr val="dk1"/>
                </a:solidFill>
              </a:defRPr>
            </a:lvl2pPr>
            <a:lvl3pPr lvl="2" algn="l">
              <a:lnSpc>
                <a:spcPct val="100000"/>
              </a:lnSpc>
              <a:spcBef>
                <a:spcPts val="0"/>
              </a:spcBef>
              <a:spcAft>
                <a:spcPts val="0"/>
              </a:spcAft>
              <a:buClr>
                <a:schemeClr val="dk1"/>
              </a:buClr>
              <a:buSzPts val="3600"/>
              <a:buNone/>
              <a:defRPr b="1" sz="3600">
                <a:solidFill>
                  <a:schemeClr val="dk1"/>
                </a:solidFill>
              </a:defRPr>
            </a:lvl3pPr>
            <a:lvl4pPr lvl="3" algn="l">
              <a:lnSpc>
                <a:spcPct val="100000"/>
              </a:lnSpc>
              <a:spcBef>
                <a:spcPts val="0"/>
              </a:spcBef>
              <a:spcAft>
                <a:spcPts val="0"/>
              </a:spcAft>
              <a:buClr>
                <a:schemeClr val="dk1"/>
              </a:buClr>
              <a:buSzPts val="3600"/>
              <a:buNone/>
              <a:defRPr b="1" sz="3600">
                <a:solidFill>
                  <a:schemeClr val="dk1"/>
                </a:solidFill>
              </a:defRPr>
            </a:lvl4pPr>
            <a:lvl5pPr lvl="4" algn="l">
              <a:lnSpc>
                <a:spcPct val="100000"/>
              </a:lnSpc>
              <a:spcBef>
                <a:spcPts val="0"/>
              </a:spcBef>
              <a:spcAft>
                <a:spcPts val="0"/>
              </a:spcAft>
              <a:buClr>
                <a:schemeClr val="dk1"/>
              </a:buClr>
              <a:buSzPts val="3600"/>
              <a:buNone/>
              <a:defRPr b="1" sz="3600">
                <a:solidFill>
                  <a:schemeClr val="dk1"/>
                </a:solidFill>
              </a:defRPr>
            </a:lvl5pPr>
            <a:lvl6pPr lvl="5" algn="l">
              <a:lnSpc>
                <a:spcPct val="100000"/>
              </a:lnSpc>
              <a:spcBef>
                <a:spcPts val="0"/>
              </a:spcBef>
              <a:spcAft>
                <a:spcPts val="0"/>
              </a:spcAft>
              <a:buClr>
                <a:schemeClr val="dk1"/>
              </a:buClr>
              <a:buSzPts val="3600"/>
              <a:buNone/>
              <a:defRPr b="1" sz="3600">
                <a:solidFill>
                  <a:schemeClr val="dk1"/>
                </a:solidFill>
              </a:defRPr>
            </a:lvl6pPr>
            <a:lvl7pPr lvl="6" algn="l">
              <a:lnSpc>
                <a:spcPct val="100000"/>
              </a:lnSpc>
              <a:spcBef>
                <a:spcPts val="0"/>
              </a:spcBef>
              <a:spcAft>
                <a:spcPts val="0"/>
              </a:spcAft>
              <a:buClr>
                <a:schemeClr val="dk1"/>
              </a:buClr>
              <a:buSzPts val="3600"/>
              <a:buNone/>
              <a:defRPr b="1" sz="3600">
                <a:solidFill>
                  <a:schemeClr val="dk1"/>
                </a:solidFill>
              </a:defRPr>
            </a:lvl7pPr>
            <a:lvl8pPr lvl="7" algn="l">
              <a:lnSpc>
                <a:spcPct val="100000"/>
              </a:lnSpc>
              <a:spcBef>
                <a:spcPts val="0"/>
              </a:spcBef>
              <a:spcAft>
                <a:spcPts val="0"/>
              </a:spcAft>
              <a:buClr>
                <a:schemeClr val="dk1"/>
              </a:buClr>
              <a:buSzPts val="3600"/>
              <a:buNone/>
              <a:defRPr b="1" sz="3600">
                <a:solidFill>
                  <a:schemeClr val="dk1"/>
                </a:solidFill>
              </a:defRPr>
            </a:lvl8pPr>
            <a:lvl9pPr lvl="8" algn="l">
              <a:lnSpc>
                <a:spcPct val="100000"/>
              </a:lnSpc>
              <a:spcBef>
                <a:spcPts val="0"/>
              </a:spcBef>
              <a:spcAft>
                <a:spcPts val="0"/>
              </a:spcAft>
              <a:buClr>
                <a:schemeClr val="dk1"/>
              </a:buClr>
              <a:buSzPts val="3600"/>
              <a:buNone/>
              <a:defRPr b="1" sz="3600">
                <a:solidFill>
                  <a:schemeClr val="dk1"/>
                </a:solidFill>
              </a:defRPr>
            </a:lvl9pPr>
          </a:lstStyle>
          <a:p/>
        </p:txBody>
      </p:sp>
      <p:sp>
        <p:nvSpPr>
          <p:cNvPr id="181" name="Google Shape;181;p13"/>
          <p:cNvSpPr txBox="1"/>
          <p:nvPr>
            <p:ph idx="1" type="subTitle"/>
          </p:nvPr>
        </p:nvSpPr>
        <p:spPr>
          <a:xfrm>
            <a:off x="992425" y="4772500"/>
            <a:ext cx="3136800" cy="8100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1800"/>
              <a:buNone/>
              <a:defRPr sz="1800">
                <a:solidFill>
                  <a:schemeClr val="dk2"/>
                </a:solidFill>
              </a:defRPr>
            </a:lvl1pPr>
            <a:lvl2pPr lvl="1" algn="l">
              <a:lnSpc>
                <a:spcPct val="100000"/>
              </a:lnSpc>
              <a:spcBef>
                <a:spcPts val="0"/>
              </a:spcBef>
              <a:spcAft>
                <a:spcPts val="0"/>
              </a:spcAft>
              <a:buClr>
                <a:schemeClr val="dk2"/>
              </a:buClr>
              <a:buSzPts val="1800"/>
              <a:buNone/>
              <a:defRPr sz="1800">
                <a:solidFill>
                  <a:schemeClr val="dk2"/>
                </a:solidFill>
              </a:defRPr>
            </a:lvl2pPr>
            <a:lvl3pPr lvl="2" algn="l">
              <a:lnSpc>
                <a:spcPct val="100000"/>
              </a:lnSpc>
              <a:spcBef>
                <a:spcPts val="0"/>
              </a:spcBef>
              <a:spcAft>
                <a:spcPts val="0"/>
              </a:spcAft>
              <a:buClr>
                <a:schemeClr val="dk2"/>
              </a:buClr>
              <a:buSzPts val="1800"/>
              <a:buNone/>
              <a:defRPr sz="1800">
                <a:solidFill>
                  <a:schemeClr val="dk2"/>
                </a:solidFill>
              </a:defRPr>
            </a:lvl3pPr>
            <a:lvl4pPr lvl="3" algn="l">
              <a:lnSpc>
                <a:spcPct val="100000"/>
              </a:lnSpc>
              <a:spcBef>
                <a:spcPts val="0"/>
              </a:spcBef>
              <a:spcAft>
                <a:spcPts val="0"/>
              </a:spcAft>
              <a:buClr>
                <a:schemeClr val="dk2"/>
              </a:buClr>
              <a:buSzPts val="1800"/>
              <a:buNone/>
              <a:defRPr sz="1800">
                <a:solidFill>
                  <a:schemeClr val="dk2"/>
                </a:solidFill>
              </a:defRPr>
            </a:lvl4pPr>
            <a:lvl5pPr lvl="4" algn="l">
              <a:lnSpc>
                <a:spcPct val="100000"/>
              </a:lnSpc>
              <a:spcBef>
                <a:spcPts val="0"/>
              </a:spcBef>
              <a:spcAft>
                <a:spcPts val="0"/>
              </a:spcAft>
              <a:buClr>
                <a:schemeClr val="dk2"/>
              </a:buClr>
              <a:buSzPts val="1800"/>
              <a:buNone/>
              <a:defRPr sz="1800">
                <a:solidFill>
                  <a:schemeClr val="dk2"/>
                </a:solidFill>
              </a:defRPr>
            </a:lvl5pPr>
            <a:lvl6pPr lvl="5" algn="l">
              <a:lnSpc>
                <a:spcPct val="100000"/>
              </a:lnSpc>
              <a:spcBef>
                <a:spcPts val="0"/>
              </a:spcBef>
              <a:spcAft>
                <a:spcPts val="0"/>
              </a:spcAft>
              <a:buClr>
                <a:schemeClr val="dk2"/>
              </a:buClr>
              <a:buSzPts val="1800"/>
              <a:buNone/>
              <a:defRPr sz="1800">
                <a:solidFill>
                  <a:schemeClr val="dk2"/>
                </a:solidFill>
              </a:defRPr>
            </a:lvl6pPr>
            <a:lvl7pPr lvl="6" algn="l">
              <a:lnSpc>
                <a:spcPct val="100000"/>
              </a:lnSpc>
              <a:spcBef>
                <a:spcPts val="0"/>
              </a:spcBef>
              <a:spcAft>
                <a:spcPts val="0"/>
              </a:spcAft>
              <a:buClr>
                <a:schemeClr val="dk2"/>
              </a:buClr>
              <a:buSzPts val="1800"/>
              <a:buNone/>
              <a:defRPr sz="1800">
                <a:solidFill>
                  <a:schemeClr val="dk2"/>
                </a:solidFill>
              </a:defRPr>
            </a:lvl7pPr>
            <a:lvl8pPr lvl="7" algn="l">
              <a:lnSpc>
                <a:spcPct val="100000"/>
              </a:lnSpc>
              <a:spcBef>
                <a:spcPts val="0"/>
              </a:spcBef>
              <a:spcAft>
                <a:spcPts val="0"/>
              </a:spcAft>
              <a:buClr>
                <a:schemeClr val="dk2"/>
              </a:buClr>
              <a:buSzPts val="1800"/>
              <a:buNone/>
              <a:defRPr sz="1800">
                <a:solidFill>
                  <a:schemeClr val="dk2"/>
                </a:solidFill>
              </a:defRPr>
            </a:lvl8pPr>
            <a:lvl9pPr lvl="8" algn="l">
              <a:lnSpc>
                <a:spcPct val="100000"/>
              </a:lnSpc>
              <a:spcBef>
                <a:spcPts val="0"/>
              </a:spcBef>
              <a:spcAft>
                <a:spcPts val="0"/>
              </a:spcAft>
              <a:buClr>
                <a:schemeClr val="dk2"/>
              </a:buClr>
              <a:buSzPts val="1800"/>
              <a:buNone/>
              <a:defRPr sz="1800">
                <a:solidFill>
                  <a:schemeClr val="dk2"/>
                </a:solidFill>
              </a:defRPr>
            </a:lvl9pPr>
          </a:lstStyle>
          <a:p/>
        </p:txBody>
      </p:sp>
      <p:sp>
        <p:nvSpPr>
          <p:cNvPr id="182" name="Google Shape;182;p13"/>
          <p:cNvSpPr txBox="1"/>
          <p:nvPr>
            <p:ph idx="12" type="sldNum"/>
          </p:nvPr>
        </p:nvSpPr>
        <p:spPr>
          <a:xfrm>
            <a:off x="8472458" y="6275406"/>
            <a:ext cx="548700" cy="5247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lt1"/>
                </a:solidFill>
              </a:defRPr>
            </a:lvl1pPr>
            <a:lvl2pPr lvl="1" algn="r">
              <a:lnSpc>
                <a:spcPct val="100000"/>
              </a:lnSpc>
              <a:spcAft>
                <a:spcPts val="0"/>
              </a:spcAft>
              <a:buNone/>
              <a:defRPr sz="1000">
                <a:solidFill>
                  <a:schemeClr val="lt1"/>
                </a:solidFill>
              </a:defRPr>
            </a:lvl2pPr>
            <a:lvl3pPr lvl="2" algn="r">
              <a:lnSpc>
                <a:spcPct val="100000"/>
              </a:lnSpc>
              <a:spcAft>
                <a:spcPts val="0"/>
              </a:spcAft>
              <a:buNone/>
              <a:defRPr sz="1000">
                <a:solidFill>
                  <a:schemeClr val="lt1"/>
                </a:solidFill>
              </a:defRPr>
            </a:lvl3pPr>
            <a:lvl4pPr lvl="3" algn="r">
              <a:lnSpc>
                <a:spcPct val="100000"/>
              </a:lnSpc>
              <a:spcAft>
                <a:spcPts val="0"/>
              </a:spcAft>
              <a:buNone/>
              <a:defRPr sz="1000">
                <a:solidFill>
                  <a:schemeClr val="lt1"/>
                </a:solidFill>
              </a:defRPr>
            </a:lvl4pPr>
            <a:lvl5pPr lvl="4" algn="r">
              <a:lnSpc>
                <a:spcPct val="100000"/>
              </a:lnSpc>
              <a:spcAft>
                <a:spcPts val="0"/>
              </a:spcAft>
              <a:buNone/>
              <a:defRPr sz="1000">
                <a:solidFill>
                  <a:schemeClr val="lt1"/>
                </a:solidFill>
              </a:defRPr>
            </a:lvl5pPr>
            <a:lvl6pPr lvl="5" algn="r">
              <a:lnSpc>
                <a:spcPct val="100000"/>
              </a:lnSpc>
              <a:spcAft>
                <a:spcPts val="0"/>
              </a:spcAft>
              <a:buNone/>
              <a:defRPr sz="1000">
                <a:solidFill>
                  <a:schemeClr val="lt1"/>
                </a:solidFill>
              </a:defRPr>
            </a:lvl6pPr>
            <a:lvl7pPr lvl="6" algn="r">
              <a:lnSpc>
                <a:spcPct val="100000"/>
              </a:lnSpc>
              <a:spcAft>
                <a:spcPts val="0"/>
              </a:spcAft>
              <a:buNone/>
              <a:defRPr sz="1000">
                <a:solidFill>
                  <a:schemeClr val="lt1"/>
                </a:solidFill>
              </a:defRPr>
            </a:lvl7pPr>
            <a:lvl8pPr lvl="7" algn="r">
              <a:lnSpc>
                <a:spcPct val="100000"/>
              </a:lnSpc>
              <a:spcAft>
                <a:spcPts val="0"/>
              </a:spcAft>
              <a:buNone/>
              <a:defRPr sz="1000">
                <a:solidFill>
                  <a:schemeClr val="lt1"/>
                </a:solidFill>
              </a:defRPr>
            </a:lvl8pPr>
            <a:lvl9pPr lvl="8" algn="r">
              <a:lnSpc>
                <a:spcPct val="100000"/>
              </a:lnSpc>
              <a:spcAft>
                <a:spcPts val="0"/>
              </a:spcAft>
              <a:buNone/>
              <a:defRPr sz="1000">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867800"/>
            <a:ext cx="8520600" cy="11223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0" name="Google Shape;20;p4"/>
          <p:cNvSpPr txBox="1"/>
          <p:nvPr/>
        </p:nvSpPr>
        <p:spPr>
          <a:xfrm>
            <a:off x="311700" y="6323825"/>
            <a:ext cx="7596000" cy="31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t>Prospective supervisor:</a:t>
            </a:r>
            <a:endParaRPr sz="1200"/>
          </a:p>
        </p:txBody>
      </p:sp>
      <p:sp>
        <p:nvSpPr>
          <p:cNvPr id="21" name="Google Shape;21;p4"/>
          <p:cNvSpPr txBox="1"/>
          <p:nvPr>
            <p:ph idx="2" type="body"/>
          </p:nvPr>
        </p:nvSpPr>
        <p:spPr>
          <a:xfrm>
            <a:off x="2122450" y="6323825"/>
            <a:ext cx="5481900" cy="4527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4" name="Google Shape;24;p5"/>
          <p:cNvSpPr txBox="1"/>
          <p:nvPr>
            <p:ph idx="1" type="body"/>
          </p:nvPr>
        </p:nvSpPr>
        <p:spPr>
          <a:xfrm>
            <a:off x="3117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2" type="body"/>
          </p:nvPr>
        </p:nvSpPr>
        <p:spPr>
          <a:xfrm>
            <a:off x="48324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9" name="Google Shape;29;p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7"/>
          <p:cNvSpPr txBox="1"/>
          <p:nvPr>
            <p:ph type="title"/>
          </p:nvPr>
        </p:nvSpPr>
        <p:spPr>
          <a:xfrm>
            <a:off x="311700" y="740800"/>
            <a:ext cx="2808000" cy="1007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2" name="Google Shape;32;p7"/>
          <p:cNvSpPr txBox="1"/>
          <p:nvPr>
            <p:ph idx="1" type="body"/>
          </p:nvPr>
        </p:nvSpPr>
        <p:spPr>
          <a:xfrm>
            <a:off x="311700" y="1852800"/>
            <a:ext cx="2808000" cy="42393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Google Shape;33;p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 name="Shape 34"/>
        <p:cNvGrpSpPr/>
        <p:nvPr/>
      </p:nvGrpSpPr>
      <p:grpSpPr>
        <a:xfrm>
          <a:off x="0" y="0"/>
          <a:ext cx="0" cy="0"/>
          <a:chOff x="0" y="0"/>
          <a:chExt cx="0" cy="0"/>
        </a:xfrm>
      </p:grpSpPr>
      <p:sp>
        <p:nvSpPr>
          <p:cNvPr id="35" name="Google Shape;35;p8"/>
          <p:cNvSpPr txBox="1"/>
          <p:nvPr>
            <p:ph type="title"/>
          </p:nvPr>
        </p:nvSpPr>
        <p:spPr>
          <a:xfrm>
            <a:off x="490250" y="600200"/>
            <a:ext cx="6367800" cy="54543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6" name="Google Shape;36;p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9"/>
          <p:cNvSpPr txBox="1"/>
          <p:nvPr>
            <p:ph type="title"/>
          </p:nvPr>
        </p:nvSpPr>
        <p:spPr>
          <a:xfrm>
            <a:off x="265500" y="1644233"/>
            <a:ext cx="4045200" cy="19764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0" name="Google Shape;40;p9"/>
          <p:cNvSpPr txBox="1"/>
          <p:nvPr>
            <p:ph idx="1" type="subTitle"/>
          </p:nvPr>
        </p:nvSpPr>
        <p:spPr>
          <a:xfrm>
            <a:off x="265500" y="3737433"/>
            <a:ext cx="4045200" cy="1646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1" name="Google Shape;41;p9"/>
          <p:cNvSpPr txBox="1"/>
          <p:nvPr>
            <p:ph idx="2" type="body"/>
          </p:nvPr>
        </p:nvSpPr>
        <p:spPr>
          <a:xfrm>
            <a:off x="4939500" y="965433"/>
            <a:ext cx="3837000" cy="49269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2" name="Google Shape;42;p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1700" y="5640767"/>
            <a:ext cx="5998800" cy="80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5" name="Google Shape;45;p1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3.png"/><Relationship Id="rId4" Type="http://schemas.openxmlformats.org/officeDocument/2006/relationships/image" Target="../media/image30.png"/><Relationship Id="rId5"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3.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conala-corpus.github.io"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1" Type="http://schemas.openxmlformats.org/officeDocument/2006/relationships/image" Target="../media/image3.png"/><Relationship Id="rId10" Type="http://schemas.openxmlformats.org/officeDocument/2006/relationships/image" Target="../media/image1.png"/><Relationship Id="rId12" Type="http://schemas.openxmlformats.org/officeDocument/2006/relationships/image" Target="../media/image11.png"/><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ufal.mff.cuni.cz/people" TargetMode="External"/><Relationship Id="rId4" Type="http://schemas.openxmlformats.org/officeDocument/2006/relationships/hyperlink" Target="https://lindat.mff.cuni.cz/cs/sluzby" TargetMode="External"/><Relationship Id="rId9" Type="http://schemas.openxmlformats.org/officeDocument/2006/relationships/image" Target="../media/image12.png"/><Relationship Id="rId5" Type="http://schemas.openxmlformats.org/officeDocument/2006/relationships/image" Target="../media/image9.png"/><Relationship Id="rId6" Type="http://schemas.openxmlformats.org/officeDocument/2006/relationships/image" Target="../media/image8.jpg"/><Relationship Id="rId7" Type="http://schemas.openxmlformats.org/officeDocument/2006/relationships/image" Target="../media/image7.png"/><Relationship Id="rId8"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2.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universaldependencies.org/"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5.jpg"/><Relationship Id="rId4" Type="http://schemas.openxmlformats.org/officeDocument/2006/relationships/hyperlink" Target="http://www.statmt.org/wmt18/pdf/WMT028.pdf#page=19" TargetMode="External"/><Relationship Id="rId5" Type="http://schemas.openxmlformats.org/officeDocument/2006/relationships/hyperlink" Target="https://lindat.mff.cuni.cz/services/translation/" TargetMode="External"/><Relationship Id="rId6" Type="http://schemas.openxmlformats.org/officeDocument/2006/relationships/hyperlink" Target="http://quest.ms.mff.cuni.cz/vers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ufal.cz/rudolf-rosa/projekty" TargetMode="External"/><Relationship Id="rId4" Type="http://schemas.openxmlformats.org/officeDocument/2006/relationships/image" Target="../media/image4.jpg"/><Relationship Id="rId5"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9.jpg"/><Relationship Id="rId4" Type="http://schemas.openxmlformats.org/officeDocument/2006/relationships/hyperlink" Target="https://www.flickr.com/photos/87669352@N00/11038631173/"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8.pn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1.png"/><Relationship Id="rId4" Type="http://schemas.openxmlformats.org/officeDocument/2006/relationships/hyperlink" Target="http://ufal.cz/npfl123"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10.png"/><Relationship Id="rId5"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4"/>
          <p:cNvSpPr txBox="1"/>
          <p:nvPr>
            <p:ph type="ctrTitle"/>
          </p:nvPr>
        </p:nvSpPr>
        <p:spPr>
          <a:xfrm>
            <a:off x="982650" y="2475900"/>
            <a:ext cx="3136800" cy="2318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Bachelor’s</a:t>
            </a:r>
            <a:endParaRPr/>
          </a:p>
          <a:p>
            <a:pPr indent="0" lvl="0" marL="0" rtl="0" algn="l">
              <a:spcBef>
                <a:spcPts val="0"/>
              </a:spcBef>
              <a:spcAft>
                <a:spcPts val="0"/>
              </a:spcAft>
              <a:buNone/>
            </a:pPr>
            <a:r>
              <a:rPr lang="en"/>
              <a:t>Thesis Topics Proposals</a:t>
            </a:r>
            <a:endParaRPr/>
          </a:p>
        </p:txBody>
      </p:sp>
      <p:sp>
        <p:nvSpPr>
          <p:cNvPr id="188" name="Google Shape;188;p14"/>
          <p:cNvSpPr txBox="1"/>
          <p:nvPr>
            <p:ph idx="1" type="subTitle"/>
          </p:nvPr>
        </p:nvSpPr>
        <p:spPr>
          <a:xfrm>
            <a:off x="992425" y="4772500"/>
            <a:ext cx="3885600" cy="8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UFAL</a:t>
            </a:r>
            <a:br>
              <a:rPr lang="en"/>
            </a:br>
            <a:br>
              <a:rPr lang="en"/>
            </a:br>
            <a:r>
              <a:rPr lang="en"/>
              <a:t>Wednesday 27 February 2019,</a:t>
            </a:r>
            <a:endParaRPr/>
          </a:p>
          <a:p>
            <a:pPr indent="0" lvl="0" marL="0" rtl="0" algn="l">
              <a:spcBef>
                <a:spcPts val="0"/>
              </a:spcBef>
              <a:spcAft>
                <a:spcPts val="0"/>
              </a:spcAft>
              <a:buNone/>
            </a:pPr>
            <a:r>
              <a:rPr lang="en"/>
              <a:t>15:40, S3</a:t>
            </a:r>
            <a:endParaRPr/>
          </a:p>
        </p:txBody>
      </p:sp>
      <p:pic>
        <p:nvPicPr>
          <p:cNvPr id="189" name="Google Shape;189;p14"/>
          <p:cNvPicPr preferRelativeResize="0"/>
          <p:nvPr/>
        </p:nvPicPr>
        <p:blipFill>
          <a:blip r:embed="rId3">
            <a:alphaModFix/>
          </a:blip>
          <a:stretch>
            <a:fillRect/>
          </a:stretch>
        </p:blipFill>
        <p:spPr>
          <a:xfrm>
            <a:off x="775850" y="142275"/>
            <a:ext cx="1047750" cy="838200"/>
          </a:xfrm>
          <a:prstGeom prst="rect">
            <a:avLst/>
          </a:prstGeom>
          <a:noFill/>
          <a:ln>
            <a:noFill/>
          </a:ln>
        </p:spPr>
      </p:pic>
      <p:sp>
        <p:nvSpPr>
          <p:cNvPr id="190" name="Google Shape;190;p14"/>
          <p:cNvSpPr txBox="1"/>
          <p:nvPr/>
        </p:nvSpPr>
        <p:spPr>
          <a:xfrm>
            <a:off x="486225" y="1023100"/>
            <a:ext cx="3211200" cy="47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Ústav formální a aplikované lingvistiky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pic>
        <p:nvPicPr>
          <p:cNvPr id="287" name="Google Shape;287;p23"/>
          <p:cNvPicPr preferRelativeResize="0"/>
          <p:nvPr/>
        </p:nvPicPr>
        <p:blipFill>
          <a:blip r:embed="rId3">
            <a:alphaModFix/>
          </a:blip>
          <a:stretch>
            <a:fillRect/>
          </a:stretch>
        </p:blipFill>
        <p:spPr>
          <a:xfrm>
            <a:off x="6234525" y="1989025"/>
            <a:ext cx="2802848" cy="1525800"/>
          </a:xfrm>
          <a:prstGeom prst="rect">
            <a:avLst/>
          </a:prstGeom>
          <a:noFill/>
          <a:ln>
            <a:noFill/>
          </a:ln>
        </p:spPr>
      </p:pic>
      <p:sp>
        <p:nvSpPr>
          <p:cNvPr id="288" name="Google Shape;288;p23"/>
          <p:cNvSpPr txBox="1"/>
          <p:nvPr>
            <p:ph type="title"/>
          </p:nvPr>
        </p:nvSpPr>
        <p:spPr>
          <a:xfrm>
            <a:off x="311700" y="185652"/>
            <a:ext cx="8520600" cy="567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Pestrost jazyka, modelování prostoru vět</a:t>
            </a:r>
            <a:endParaRPr/>
          </a:p>
        </p:txBody>
      </p:sp>
      <p:sp>
        <p:nvSpPr>
          <p:cNvPr id="289" name="Google Shape;289;p23"/>
          <p:cNvSpPr txBox="1"/>
          <p:nvPr>
            <p:ph idx="1" type="body"/>
          </p:nvPr>
        </p:nvSpPr>
        <p:spPr>
          <a:xfrm>
            <a:off x="311700" y="906400"/>
            <a:ext cx="8337300" cy="5278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Jednu větu lze přeformulovat </a:t>
            </a:r>
            <a:r>
              <a:rPr b="1" lang="en"/>
              <a:t>tisíci způsoby</a:t>
            </a:r>
            <a:r>
              <a:rPr lang="en"/>
              <a:t> a zachovat význam.</a:t>
            </a:r>
            <a:endParaRPr/>
          </a:p>
          <a:p>
            <a:pPr indent="-317500" lvl="1" marL="914400" rtl="0" algn="l">
              <a:spcBef>
                <a:spcPts val="0"/>
              </a:spcBef>
              <a:spcAft>
                <a:spcPts val="0"/>
              </a:spcAft>
              <a:buSzPts val="1400"/>
              <a:buChar char="○"/>
            </a:pPr>
            <a:r>
              <a:rPr lang="en"/>
              <a:t>Včera přišel Novák pozdě. František Novák dorazil jsem včera se zpožděním.</a:t>
            </a:r>
            <a:br>
              <a:rPr lang="en"/>
            </a:br>
            <a:r>
              <a:rPr lang="en"/>
              <a:t>F. Novák má další pozdní příchod. Franta zas přišel pozdě.</a:t>
            </a:r>
            <a:endParaRPr/>
          </a:p>
          <a:p>
            <a:pPr indent="-342900" lvl="0" marL="457200" rtl="0" algn="l">
              <a:spcBef>
                <a:spcPts val="0"/>
              </a:spcBef>
              <a:spcAft>
                <a:spcPts val="0"/>
              </a:spcAft>
              <a:buSzPts val="1800"/>
              <a:buChar char="●"/>
            </a:pPr>
            <a:r>
              <a:rPr lang="en"/>
              <a:t>Nepatrnou úpravou lze význam věty </a:t>
            </a:r>
            <a:r>
              <a:rPr b="1" lang="en"/>
              <a:t>zásadně změnit</a:t>
            </a:r>
            <a:r>
              <a:rPr lang="en"/>
              <a:t>.</a:t>
            </a:r>
            <a:endParaRPr/>
          </a:p>
          <a:p>
            <a:pPr indent="-317500" lvl="1" marL="914400" rtl="0" algn="l">
              <a:spcBef>
                <a:spcPts val="0"/>
              </a:spcBef>
              <a:spcAft>
                <a:spcPts val="0"/>
              </a:spcAft>
              <a:buSzPts val="1400"/>
              <a:buChar char="○"/>
            </a:pPr>
            <a:r>
              <a:rPr lang="en"/>
              <a:t>Včera </a:t>
            </a:r>
            <a:r>
              <a:rPr b="1" i="1" lang="en"/>
              <a:t>ne</a:t>
            </a:r>
            <a:r>
              <a:rPr lang="en"/>
              <a:t>přišel Novák pozdě. </a:t>
            </a:r>
            <a:r>
              <a:rPr b="1" i="1" lang="en"/>
              <a:t>E</a:t>
            </a:r>
            <a:r>
              <a:rPr lang="en"/>
              <a:t>. Novák má další pozdní příchod.</a:t>
            </a:r>
            <a:endParaRPr/>
          </a:p>
          <a:p>
            <a:pPr indent="-342900" lvl="0" marL="457200" rtl="0" algn="l">
              <a:spcBef>
                <a:spcPts val="0"/>
              </a:spcBef>
              <a:spcAft>
                <a:spcPts val="0"/>
              </a:spcAft>
              <a:buSzPts val="1800"/>
              <a:buChar char="●"/>
            </a:pPr>
            <a:r>
              <a:rPr lang="en"/>
              <a:t>Neuronové sítě umějí větu převést</a:t>
            </a:r>
            <a:br>
              <a:rPr lang="en"/>
            </a:br>
            <a:r>
              <a:rPr lang="en"/>
              <a:t>do mnoharozměrného spojitého prostoru.</a:t>
            </a:r>
            <a:endParaRPr/>
          </a:p>
          <a:p>
            <a:pPr indent="-317500" lvl="1" marL="914400" rtl="0" algn="l">
              <a:spcBef>
                <a:spcPts val="0"/>
              </a:spcBef>
              <a:spcAft>
                <a:spcPts val="0"/>
              </a:spcAft>
              <a:buSzPts val="1400"/>
              <a:buChar char="○"/>
            </a:pPr>
            <a:r>
              <a:rPr lang="en"/>
              <a:t>Pro slova je slavný word2vec  ----&gt;</a:t>
            </a:r>
            <a:endParaRPr/>
          </a:p>
          <a:p>
            <a:pPr indent="-342900" lvl="0" marL="457200" rtl="0" algn="l">
              <a:spcBef>
                <a:spcPts val="0"/>
              </a:spcBef>
              <a:spcAft>
                <a:spcPts val="0"/>
              </a:spcAft>
              <a:buSzPts val="1800"/>
              <a:buChar char="●"/>
            </a:pPr>
            <a:r>
              <a:rPr lang="en"/>
              <a:t>Dají se v tomto prostoru najít směry nebo</a:t>
            </a:r>
            <a:br>
              <a:rPr lang="en"/>
            </a:br>
            <a:r>
              <a:rPr lang="en"/>
              <a:t>transformace, které </a:t>
            </a:r>
            <a:r>
              <a:rPr b="1" lang="en"/>
              <a:t>odpovídají “normálním lingvistickým úpravám”</a:t>
            </a:r>
            <a:r>
              <a:rPr lang="en"/>
              <a:t>?</a:t>
            </a:r>
            <a:endParaRPr/>
          </a:p>
          <a:p>
            <a:pPr indent="-317500" lvl="1" marL="914400" rtl="0" algn="l">
              <a:spcBef>
                <a:spcPts val="0"/>
              </a:spcBef>
              <a:spcAft>
                <a:spcPts val="0"/>
              </a:spcAft>
              <a:buSzPts val="1400"/>
              <a:buChar char="○"/>
            </a:pPr>
            <a:r>
              <a:rPr lang="en"/>
              <a:t>Nováka kritizovali. -(drsně)-&gt; Nováka seřvali.</a:t>
            </a:r>
            <a:endParaRPr/>
          </a:p>
          <a:p>
            <a:pPr indent="-317500" lvl="1" marL="914400" rtl="0" algn="l">
              <a:spcBef>
                <a:spcPts val="0"/>
              </a:spcBef>
              <a:spcAft>
                <a:spcPts val="0"/>
              </a:spcAft>
              <a:buSzPts val="1400"/>
              <a:buChar char="○"/>
            </a:pPr>
            <a:r>
              <a:rPr lang="en"/>
              <a:t>Nováka kritizovali. -(otočit význam)-&gt; Nováka chválili. Nováka nekritizovali.</a:t>
            </a:r>
            <a:endParaRPr/>
          </a:p>
          <a:p>
            <a:pPr indent="-317500" lvl="1" marL="914400" rtl="0" algn="l">
              <a:spcBef>
                <a:spcPts val="0"/>
              </a:spcBef>
              <a:spcAft>
                <a:spcPts val="0"/>
              </a:spcAft>
              <a:buSzPts val="1400"/>
              <a:buChar char="○"/>
            </a:pPr>
            <a:r>
              <a:rPr lang="en"/>
              <a:t>Nováka kritizovali. -(neurčitě)-&gt; Někomu tam něco vytýkali.</a:t>
            </a:r>
            <a:br>
              <a:rPr lang="en"/>
            </a:br>
            <a:endParaRPr/>
          </a:p>
          <a:p>
            <a:pPr indent="-342900" lvl="0" marL="457200" rtl="0" algn="l">
              <a:spcBef>
                <a:spcPts val="0"/>
              </a:spcBef>
              <a:spcAft>
                <a:spcPts val="0"/>
              </a:spcAft>
              <a:buSzPts val="1800"/>
              <a:buChar char="●"/>
            </a:pPr>
            <a:r>
              <a:rPr lang="en"/>
              <a:t>První cíl: Za pomoci crowdsourcingu sestavit velký korpus úprav vět. (Bc)</a:t>
            </a:r>
            <a:endParaRPr/>
          </a:p>
          <a:p>
            <a:pPr indent="-342900" lvl="0" marL="457200" rtl="0" algn="l">
              <a:spcBef>
                <a:spcPts val="0"/>
              </a:spcBef>
              <a:spcAft>
                <a:spcPts val="0"/>
              </a:spcAft>
              <a:buSzPts val="1800"/>
              <a:buChar char="●"/>
            </a:pPr>
            <a:r>
              <a:rPr lang="en"/>
              <a:t>Druhý cíl: Promítnout sebrané věty do spojitého prostoru. (Mgr)</a:t>
            </a:r>
            <a:endParaRPr/>
          </a:p>
          <a:p>
            <a:pPr indent="-342900" lvl="0" marL="457200" rtl="0" algn="l">
              <a:spcBef>
                <a:spcPts val="0"/>
              </a:spcBef>
              <a:spcAft>
                <a:spcPts val="0"/>
              </a:spcAft>
              <a:buSzPts val="1800"/>
              <a:buChar char="●"/>
            </a:pPr>
            <a:r>
              <a:rPr lang="en"/>
              <a:t>Třetí cíl: Namapovat na sebe prostor úprav a spojitý prostor vět. (PhD ;-)</a:t>
            </a:r>
            <a:endParaRPr/>
          </a:p>
        </p:txBody>
      </p:sp>
      <p:sp>
        <p:nvSpPr>
          <p:cNvPr id="290" name="Google Shape;290;p23"/>
          <p:cNvSpPr txBox="1"/>
          <p:nvPr>
            <p:ph idx="2" type="body"/>
          </p:nvPr>
        </p:nvSpPr>
        <p:spPr>
          <a:xfrm>
            <a:off x="2122450" y="6323825"/>
            <a:ext cx="5481900" cy="45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Ondřej Bojar</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24"/>
          <p:cNvSpPr txBox="1"/>
          <p:nvPr>
            <p:ph type="title"/>
          </p:nvPr>
        </p:nvSpPr>
        <p:spPr>
          <a:xfrm>
            <a:off x="311700" y="136167"/>
            <a:ext cx="8520600" cy="763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Strojový překlad s porozuměním obsahu</a:t>
            </a:r>
            <a:endParaRPr/>
          </a:p>
        </p:txBody>
      </p:sp>
      <p:sp>
        <p:nvSpPr>
          <p:cNvPr id="296" name="Google Shape;296;p24"/>
          <p:cNvSpPr txBox="1"/>
          <p:nvPr>
            <p:ph idx="1" type="body"/>
          </p:nvPr>
        </p:nvSpPr>
        <p:spPr>
          <a:xfrm>
            <a:off x="311700" y="1176233"/>
            <a:ext cx="8520600" cy="45552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lang="en"/>
              <a:t>Lidé strojovému překladu věří někdy až moc:</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sz="3000"/>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342900" lvl="0" marL="457200" rtl="0" algn="l">
              <a:lnSpc>
                <a:spcPct val="100000"/>
              </a:lnSpc>
              <a:spcBef>
                <a:spcPts val="0"/>
              </a:spcBef>
              <a:spcAft>
                <a:spcPts val="0"/>
              </a:spcAft>
              <a:buSzPts val="1800"/>
              <a:buChar char="●"/>
            </a:pPr>
            <a:r>
              <a:rPr lang="en"/>
              <a:t>Překlad se opravdu podstatně zlepšil, ale o </a:t>
            </a:r>
            <a:r>
              <a:rPr i="1" lang="en"/>
              <a:t>porozumění</a:t>
            </a:r>
            <a:r>
              <a:rPr lang="en"/>
              <a:t> nelze mluvit:</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Cíl: Trénovat NMT technikou </a:t>
            </a:r>
            <a:r>
              <a:rPr b="1" lang="en"/>
              <a:t>multi-tasku</a:t>
            </a:r>
            <a:r>
              <a:rPr lang="en"/>
              <a:t>, aby zohlednilo </a:t>
            </a:r>
            <a:r>
              <a:rPr b="1" lang="en"/>
              <a:t>něco z významu</a:t>
            </a:r>
            <a:r>
              <a:rPr lang="en"/>
              <a:t>:</a:t>
            </a:r>
            <a:endParaRPr/>
          </a:p>
          <a:p>
            <a:pPr indent="-342900" lvl="0" marL="457200" rtl="0" algn="l">
              <a:lnSpc>
                <a:spcPct val="100000"/>
              </a:lnSpc>
              <a:spcBef>
                <a:spcPts val="0"/>
              </a:spcBef>
              <a:spcAft>
                <a:spcPts val="0"/>
              </a:spcAft>
              <a:buSzPts val="1800"/>
              <a:buChar char="●"/>
            </a:pPr>
            <a:r>
              <a:rPr lang="en"/>
              <a:t>Zachování sémantických rolí (kdo dělal komu co), pojmenované entity, …</a:t>
            </a:r>
            <a:endParaRPr/>
          </a:p>
          <a:p>
            <a:pPr indent="-342900" lvl="0" marL="457200" rtl="0" algn="l">
              <a:lnSpc>
                <a:spcPct val="100000"/>
              </a:lnSpc>
              <a:spcBef>
                <a:spcPts val="0"/>
              </a:spcBef>
              <a:spcAft>
                <a:spcPts val="0"/>
              </a:spcAft>
              <a:buSzPts val="1800"/>
              <a:buChar char="●"/>
            </a:pPr>
            <a:r>
              <a:rPr lang="en"/>
              <a:t>Odpovídání na otázky o obsahu věty...</a:t>
            </a:r>
            <a:endParaRPr/>
          </a:p>
        </p:txBody>
      </p:sp>
      <p:sp>
        <p:nvSpPr>
          <p:cNvPr id="297" name="Google Shape;297;p24"/>
          <p:cNvSpPr txBox="1"/>
          <p:nvPr>
            <p:ph idx="2" type="body"/>
          </p:nvPr>
        </p:nvSpPr>
        <p:spPr>
          <a:xfrm>
            <a:off x="2122450" y="6323825"/>
            <a:ext cx="5481900" cy="45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Ondřej Bojar</a:t>
            </a:r>
            <a:endParaRPr/>
          </a:p>
        </p:txBody>
      </p:sp>
      <p:pic>
        <p:nvPicPr>
          <p:cNvPr id="298" name="Google Shape;298;p24"/>
          <p:cNvPicPr preferRelativeResize="0"/>
          <p:nvPr/>
        </p:nvPicPr>
        <p:blipFill>
          <a:blip r:embed="rId3">
            <a:alphaModFix/>
          </a:blip>
          <a:stretch>
            <a:fillRect/>
          </a:stretch>
        </p:blipFill>
        <p:spPr>
          <a:xfrm>
            <a:off x="6932175" y="1176000"/>
            <a:ext cx="1436388" cy="2465678"/>
          </a:xfrm>
          <a:prstGeom prst="rect">
            <a:avLst/>
          </a:prstGeom>
          <a:noFill/>
          <a:ln>
            <a:noFill/>
          </a:ln>
        </p:spPr>
      </p:pic>
      <p:pic>
        <p:nvPicPr>
          <p:cNvPr id="299" name="Google Shape;299;p24"/>
          <p:cNvPicPr preferRelativeResize="0"/>
          <p:nvPr/>
        </p:nvPicPr>
        <p:blipFill>
          <a:blip r:embed="rId4">
            <a:alphaModFix/>
          </a:blip>
          <a:stretch>
            <a:fillRect/>
          </a:stretch>
        </p:blipFill>
        <p:spPr>
          <a:xfrm>
            <a:off x="2361775" y="1728475"/>
            <a:ext cx="3785651" cy="1550075"/>
          </a:xfrm>
          <a:prstGeom prst="rect">
            <a:avLst/>
          </a:prstGeom>
          <a:noFill/>
          <a:ln>
            <a:noFill/>
          </a:ln>
        </p:spPr>
      </p:pic>
      <p:pic>
        <p:nvPicPr>
          <p:cNvPr id="300" name="Google Shape;300;p24"/>
          <p:cNvPicPr preferRelativeResize="0"/>
          <p:nvPr/>
        </p:nvPicPr>
        <p:blipFill>
          <a:blip r:embed="rId5">
            <a:alphaModFix/>
          </a:blip>
          <a:stretch>
            <a:fillRect/>
          </a:stretch>
        </p:blipFill>
        <p:spPr>
          <a:xfrm>
            <a:off x="2402775" y="3979900"/>
            <a:ext cx="3703675" cy="1247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25"/>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Překlad z více zdrojů; </a:t>
            </a:r>
            <a:r>
              <a:rPr lang="en"/>
              <a:t>Multi-Source M</a:t>
            </a:r>
            <a:r>
              <a:rPr lang="en"/>
              <a:t>T</a:t>
            </a:r>
            <a:endParaRPr/>
          </a:p>
        </p:txBody>
      </p:sp>
      <p:sp>
        <p:nvSpPr>
          <p:cNvPr id="306" name="Google Shape;306;p25"/>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lang="en"/>
              <a:t>Cíl EU: Vše dostupné ve všech jazycích.</a:t>
            </a:r>
            <a:endParaRPr/>
          </a:p>
          <a:p>
            <a:pPr indent="-342900" lvl="0" marL="457200" rtl="0" algn="l">
              <a:lnSpc>
                <a:spcPct val="100000"/>
              </a:lnSpc>
              <a:spcBef>
                <a:spcPts val="0"/>
              </a:spcBef>
              <a:spcAft>
                <a:spcPts val="0"/>
              </a:spcAft>
              <a:buSzPts val="1800"/>
              <a:buChar char="●"/>
            </a:pPr>
            <a:r>
              <a:rPr lang="en"/>
              <a:t>Strojový překlad stále potřebuje ruční kontrolu.</a:t>
            </a:r>
            <a:endParaRPr/>
          </a:p>
          <a:p>
            <a:pPr indent="0" lvl="0" marL="0" rtl="0" algn="l">
              <a:lnSpc>
                <a:spcPct val="100000"/>
              </a:lnSpc>
              <a:spcBef>
                <a:spcPts val="1600"/>
              </a:spcBef>
              <a:spcAft>
                <a:spcPts val="0"/>
              </a:spcAft>
              <a:buNone/>
            </a:pPr>
            <a:r>
              <a:t/>
            </a:r>
            <a:endParaRPr/>
          </a:p>
          <a:p>
            <a:pPr indent="0" lvl="0" marL="0" rtl="0" algn="l">
              <a:lnSpc>
                <a:spcPct val="100000"/>
              </a:lnSpc>
              <a:spcBef>
                <a:spcPts val="1600"/>
              </a:spcBef>
              <a:spcAft>
                <a:spcPts val="0"/>
              </a:spcAft>
              <a:buNone/>
            </a:pPr>
            <a:r>
              <a:t/>
            </a:r>
            <a:endParaRPr/>
          </a:p>
          <a:p>
            <a:pPr indent="0" lvl="0" marL="0" rtl="0" algn="l">
              <a:lnSpc>
                <a:spcPct val="100000"/>
              </a:lnSpc>
              <a:spcBef>
                <a:spcPts val="1600"/>
              </a:spcBef>
              <a:spcAft>
                <a:spcPts val="0"/>
              </a:spcAft>
              <a:buNone/>
            </a:pPr>
            <a:r>
              <a:t/>
            </a:r>
            <a:endParaRPr/>
          </a:p>
          <a:p>
            <a:pPr indent="0" lvl="0" marL="0" rtl="0" algn="l">
              <a:lnSpc>
                <a:spcPct val="100000"/>
              </a:lnSpc>
              <a:spcBef>
                <a:spcPts val="1600"/>
              </a:spcBef>
              <a:spcAft>
                <a:spcPts val="0"/>
              </a:spcAft>
              <a:buNone/>
            </a:pPr>
            <a:r>
              <a:t/>
            </a:r>
            <a:endParaRPr/>
          </a:p>
          <a:p>
            <a:pPr indent="-342900" lvl="0" marL="457200" rtl="0" algn="l">
              <a:lnSpc>
                <a:spcPct val="100000"/>
              </a:lnSpc>
              <a:spcBef>
                <a:spcPts val="1600"/>
              </a:spcBef>
              <a:spcAft>
                <a:spcPts val="0"/>
              </a:spcAft>
              <a:buSzPts val="1800"/>
              <a:buChar char="●"/>
            </a:pPr>
            <a:r>
              <a:rPr b="1" lang="en"/>
              <a:t>Zjednoznačnění</a:t>
            </a:r>
            <a:r>
              <a:rPr lang="en"/>
              <a:t> provedené při revizi překladu do češtiny může pomoct strojovému překladu do dalších jazyků.</a:t>
            </a:r>
            <a:endParaRPr/>
          </a:p>
          <a:p>
            <a:pPr indent="0" lvl="0" marL="0" rtl="0" algn="l">
              <a:lnSpc>
                <a:spcPct val="100000"/>
              </a:lnSpc>
              <a:spcBef>
                <a:spcPts val="1600"/>
              </a:spcBef>
              <a:spcAft>
                <a:spcPts val="0"/>
              </a:spcAft>
              <a:buNone/>
            </a:pPr>
            <a:r>
              <a:t/>
            </a:r>
            <a:endParaRPr/>
          </a:p>
          <a:p>
            <a:pPr indent="0" lvl="0" marL="0" rtl="0" algn="l">
              <a:lnSpc>
                <a:spcPct val="100000"/>
              </a:lnSpc>
              <a:spcBef>
                <a:spcPts val="1600"/>
              </a:spcBef>
              <a:spcAft>
                <a:spcPts val="1600"/>
              </a:spcAft>
              <a:buNone/>
            </a:pPr>
            <a:r>
              <a:rPr lang="en"/>
              <a:t>Cíl:	Navrhnout architekturu NMT, která umí zpracovat</a:t>
            </a:r>
            <a:br>
              <a:rPr lang="en"/>
            </a:br>
            <a:r>
              <a:rPr lang="en"/>
              <a:t>	</a:t>
            </a:r>
            <a:r>
              <a:rPr b="1" lang="en"/>
              <a:t>libovolnou podmnožinu jazykových mutací</a:t>
            </a:r>
            <a:r>
              <a:rPr lang="en"/>
              <a:t> dané věty.</a:t>
            </a:r>
            <a:endParaRPr/>
          </a:p>
        </p:txBody>
      </p:sp>
      <p:sp>
        <p:nvSpPr>
          <p:cNvPr id="307" name="Google Shape;307;p25"/>
          <p:cNvSpPr txBox="1"/>
          <p:nvPr>
            <p:ph idx="2" type="body"/>
          </p:nvPr>
        </p:nvSpPr>
        <p:spPr>
          <a:xfrm>
            <a:off x="2122450" y="6323825"/>
            <a:ext cx="5481900" cy="45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Ondřej Bojar and/or Jindřich Helcl</a:t>
            </a:r>
            <a:endParaRPr/>
          </a:p>
        </p:txBody>
      </p:sp>
      <p:pic>
        <p:nvPicPr>
          <p:cNvPr id="308" name="Google Shape;308;p25"/>
          <p:cNvPicPr preferRelativeResize="0"/>
          <p:nvPr/>
        </p:nvPicPr>
        <p:blipFill>
          <a:blip r:embed="rId3">
            <a:alphaModFix/>
          </a:blip>
          <a:stretch>
            <a:fillRect/>
          </a:stretch>
        </p:blipFill>
        <p:spPr>
          <a:xfrm>
            <a:off x="6577750" y="593375"/>
            <a:ext cx="2254550" cy="1591101"/>
          </a:xfrm>
          <a:prstGeom prst="rect">
            <a:avLst/>
          </a:prstGeom>
          <a:noFill/>
          <a:ln>
            <a:noFill/>
          </a:ln>
        </p:spPr>
      </p:pic>
      <p:pic>
        <p:nvPicPr>
          <p:cNvPr id="309" name="Google Shape;309;p25"/>
          <p:cNvPicPr preferRelativeResize="0"/>
          <p:nvPr/>
        </p:nvPicPr>
        <p:blipFill>
          <a:blip r:embed="rId4">
            <a:alphaModFix/>
          </a:blip>
          <a:stretch>
            <a:fillRect/>
          </a:stretch>
        </p:blipFill>
        <p:spPr>
          <a:xfrm>
            <a:off x="940562" y="2259049"/>
            <a:ext cx="7845676" cy="18851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26"/>
          <p:cNvSpPr txBox="1"/>
          <p:nvPr>
            <p:ph type="ctrTitle"/>
          </p:nvPr>
        </p:nvSpPr>
        <p:spPr>
          <a:xfrm>
            <a:off x="982650" y="2475900"/>
            <a:ext cx="3136800" cy="2318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Master</a:t>
            </a:r>
            <a:endParaRPr/>
          </a:p>
          <a:p>
            <a:pPr indent="0" lvl="0" marL="0" rtl="0" algn="l">
              <a:spcBef>
                <a:spcPts val="0"/>
              </a:spcBef>
              <a:spcAft>
                <a:spcPts val="0"/>
              </a:spcAft>
              <a:buNone/>
            </a:pPr>
            <a:r>
              <a:rPr lang="en"/>
              <a:t>Thesis Topics Proposals</a:t>
            </a:r>
            <a:endParaRPr/>
          </a:p>
        </p:txBody>
      </p:sp>
      <p:sp>
        <p:nvSpPr>
          <p:cNvPr id="315" name="Google Shape;315;p26"/>
          <p:cNvSpPr txBox="1"/>
          <p:nvPr>
            <p:ph idx="1" type="subTitle"/>
          </p:nvPr>
        </p:nvSpPr>
        <p:spPr>
          <a:xfrm>
            <a:off x="992425" y="4772500"/>
            <a:ext cx="3329100" cy="8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at UFAL</a:t>
            </a:r>
            <a:br>
              <a:rPr lang="en"/>
            </a:br>
            <a:br>
              <a:rPr lang="en"/>
            </a:br>
            <a:r>
              <a:rPr lang="en"/>
              <a:t>Wednesday 27 February 2019,</a:t>
            </a:r>
            <a:endParaRPr/>
          </a:p>
          <a:p>
            <a:pPr indent="0" lvl="0" marL="0" rtl="0" algn="l">
              <a:spcBef>
                <a:spcPts val="0"/>
              </a:spcBef>
              <a:spcAft>
                <a:spcPts val="0"/>
              </a:spcAft>
              <a:buClr>
                <a:schemeClr val="dk1"/>
              </a:buClr>
              <a:buSzPts val="1100"/>
              <a:buFont typeface="Arial"/>
              <a:buNone/>
            </a:pPr>
            <a:r>
              <a:rPr lang="en"/>
              <a:t>15:40, S3</a:t>
            </a:r>
            <a:endParaRPr/>
          </a:p>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19" name="Shape 319"/>
        <p:cNvGrpSpPr/>
        <p:nvPr/>
      </p:nvGrpSpPr>
      <p:grpSpPr>
        <a:xfrm>
          <a:off x="0" y="0"/>
          <a:ext cx="0" cy="0"/>
          <a:chOff x="0" y="0"/>
          <a:chExt cx="0" cy="0"/>
        </a:xfrm>
      </p:grpSpPr>
      <p:sp>
        <p:nvSpPr>
          <p:cNvPr id="320" name="Google Shape;320;p27"/>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Deciphering (Unsupervised MT)</a:t>
            </a:r>
            <a:endParaRPr/>
          </a:p>
        </p:txBody>
      </p:sp>
      <p:sp>
        <p:nvSpPr>
          <p:cNvPr id="321" name="Google Shape;321;p27"/>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Multi-source translation becoming very popular.</a:t>
            </a:r>
            <a:endParaRPr/>
          </a:p>
          <a:p>
            <a:pPr indent="-317500" lvl="1" marL="914400" rtl="0" algn="l">
              <a:spcBef>
                <a:spcPts val="0"/>
              </a:spcBef>
              <a:spcAft>
                <a:spcPts val="0"/>
              </a:spcAft>
              <a:buSzPts val="1400"/>
              <a:buChar char="○"/>
            </a:pPr>
            <a:r>
              <a:rPr lang="en"/>
              <a:t>One network trained to translate from </a:t>
            </a:r>
            <a:r>
              <a:rPr b="1" lang="en"/>
              <a:t>any</a:t>
            </a:r>
            <a:r>
              <a:rPr lang="en"/>
              <a:t> of the known languages.</a:t>
            </a:r>
            <a:endParaRPr/>
          </a:p>
          <a:p>
            <a:pPr indent="-317500" lvl="1" marL="914400" rtl="0" algn="l">
              <a:spcBef>
                <a:spcPts val="0"/>
              </a:spcBef>
              <a:spcAft>
                <a:spcPts val="0"/>
              </a:spcAft>
              <a:buSzPts val="1400"/>
              <a:buChar char="○"/>
            </a:pPr>
            <a:r>
              <a:rPr lang="en"/>
              <a:t>...NNs achieve this actually very easily, just lump the data together.</a:t>
            </a:r>
            <a:endParaRPr/>
          </a:p>
          <a:p>
            <a:pPr indent="-342900" lvl="0" marL="457200" rtl="0" algn="l">
              <a:spcBef>
                <a:spcPts val="0"/>
              </a:spcBef>
              <a:spcAft>
                <a:spcPts val="0"/>
              </a:spcAft>
              <a:buSzPts val="1800"/>
              <a:buChar char="●"/>
            </a:pPr>
            <a:r>
              <a:rPr lang="en"/>
              <a:t>First results with “zero-shot” translation.</a:t>
            </a:r>
            <a:endParaRPr/>
          </a:p>
          <a:p>
            <a:pPr indent="-317500" lvl="1" marL="914400" rtl="0" algn="l">
              <a:spcBef>
                <a:spcPts val="0"/>
              </a:spcBef>
              <a:spcAft>
                <a:spcPts val="0"/>
              </a:spcAft>
              <a:buSzPts val="1400"/>
              <a:buChar char="○"/>
            </a:pPr>
            <a:r>
              <a:rPr lang="en"/>
              <a:t>Train e.g. German-&gt;English and English-&gt;Romanian, test German-&gt;Romanian.</a:t>
            </a:r>
            <a:endParaRPr/>
          </a:p>
          <a:p>
            <a:pPr indent="-317500" lvl="1" marL="914400" rtl="0" algn="l">
              <a:spcBef>
                <a:spcPts val="0"/>
              </a:spcBef>
              <a:spcAft>
                <a:spcPts val="0"/>
              </a:spcAft>
              <a:buSzPts val="1400"/>
              <a:buChar char="○"/>
            </a:pPr>
            <a:r>
              <a:rPr lang="en"/>
              <a:t>(Some true parallel data or filtering of words needed for good performance in the third pair.)</a:t>
            </a:r>
            <a:endParaRPr/>
          </a:p>
          <a:p>
            <a:pPr indent="-342900" lvl="0" marL="457200" rtl="0" algn="l">
              <a:spcBef>
                <a:spcPts val="0"/>
              </a:spcBef>
              <a:spcAft>
                <a:spcPts val="0"/>
              </a:spcAft>
              <a:buSzPts val="1800"/>
              <a:buChar char="●"/>
            </a:pPr>
            <a:r>
              <a:rPr lang="en"/>
              <a:t>First results in “beyond zero-shot”.</a:t>
            </a:r>
            <a:endParaRPr/>
          </a:p>
          <a:p>
            <a:pPr indent="-317500" lvl="1" marL="914400" rtl="0" algn="l">
              <a:spcBef>
                <a:spcPts val="0"/>
              </a:spcBef>
              <a:spcAft>
                <a:spcPts val="0"/>
              </a:spcAft>
              <a:buSzPts val="1400"/>
              <a:buChar char="○"/>
            </a:pPr>
            <a:r>
              <a:rPr lang="en"/>
              <a:t>Translating from unseen source (benefitting from word pieces or embeddings in known related languages).</a:t>
            </a:r>
            <a:endParaRPr/>
          </a:p>
          <a:p>
            <a:pPr indent="0" lvl="0" marL="0" rtl="0" algn="l">
              <a:spcBef>
                <a:spcPts val="1600"/>
              </a:spcBef>
              <a:spcAft>
                <a:spcPts val="1600"/>
              </a:spcAft>
              <a:buNone/>
            </a:pPr>
            <a:r>
              <a:rPr lang="en"/>
              <a:t>Goal: Experiment with deciphering, benefit either from linguistic similarity, from robust multilingual NMT training or from techniques from “classical deciphering”.</a:t>
            </a:r>
            <a:endParaRPr/>
          </a:p>
        </p:txBody>
      </p:sp>
      <p:sp>
        <p:nvSpPr>
          <p:cNvPr id="322" name="Google Shape;322;p27"/>
          <p:cNvSpPr txBox="1"/>
          <p:nvPr>
            <p:ph idx="2" type="body"/>
          </p:nvPr>
        </p:nvSpPr>
        <p:spPr>
          <a:xfrm>
            <a:off x="2122450" y="6323825"/>
            <a:ext cx="5481900" cy="45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Ondřej Bojar</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28"/>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Spoken Language Translation, Summarization</a:t>
            </a:r>
            <a:endParaRPr/>
          </a:p>
        </p:txBody>
      </p:sp>
      <p:sp>
        <p:nvSpPr>
          <p:cNvPr id="328" name="Google Shape;328;p28"/>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b="1" lang="en"/>
              <a:t>Neural machine translation</a:t>
            </a:r>
            <a:r>
              <a:rPr lang="en"/>
              <a:t> has made a big leap in translation quality.</a:t>
            </a:r>
            <a:endParaRPr/>
          </a:p>
          <a:p>
            <a:pPr indent="-317500" lvl="1" marL="914400" rtl="0" algn="l">
              <a:spcBef>
                <a:spcPts val="0"/>
              </a:spcBef>
              <a:spcAft>
                <a:spcPts val="0"/>
              </a:spcAft>
              <a:buSzPts val="1400"/>
              <a:buChar char="○"/>
            </a:pPr>
            <a:r>
              <a:rPr lang="en"/>
              <a:t>This was thanks to end-to-end training, removal of independence assumptions.</a:t>
            </a:r>
            <a:endParaRPr/>
          </a:p>
          <a:p>
            <a:pPr indent="-342900" lvl="0" marL="457200" rtl="0" algn="l">
              <a:spcBef>
                <a:spcPts val="0"/>
              </a:spcBef>
              <a:spcAft>
                <a:spcPts val="0"/>
              </a:spcAft>
              <a:buSzPts val="1800"/>
              <a:buChar char="●"/>
            </a:pPr>
            <a:r>
              <a:rPr lang="en"/>
              <a:t>NN methods in </a:t>
            </a:r>
            <a:r>
              <a:rPr b="1" lang="en"/>
              <a:t>automatic speech recognition</a:t>
            </a:r>
            <a:r>
              <a:rPr lang="en"/>
              <a:t> (ASR).</a:t>
            </a:r>
            <a:endParaRPr/>
          </a:p>
          <a:p>
            <a:pPr indent="0" lvl="0" marL="0" rtl="0" algn="l">
              <a:spcBef>
                <a:spcPts val="1600"/>
              </a:spcBef>
              <a:spcAft>
                <a:spcPts val="0"/>
              </a:spcAft>
              <a:buNone/>
            </a:pPr>
            <a:r>
              <a:rPr lang="en"/>
              <a:t>Topic 1: Train ASR+MT end-to-end.</a:t>
            </a:r>
            <a:br>
              <a:rPr lang="en"/>
            </a:br>
            <a:r>
              <a:rPr lang="en"/>
              <a:t>Challenge: Make use of (independent) MT and speech data. Network architecture.</a:t>
            </a:r>
            <a:br>
              <a:rPr lang="en"/>
            </a:br>
            <a:endParaRPr/>
          </a:p>
          <a:p>
            <a:pPr indent="-342900" lvl="0" marL="457200" rtl="0" algn="l">
              <a:spcBef>
                <a:spcPts val="1600"/>
              </a:spcBef>
              <a:spcAft>
                <a:spcPts val="0"/>
              </a:spcAft>
              <a:buSzPts val="1800"/>
              <a:buChar char="●"/>
            </a:pPr>
            <a:r>
              <a:rPr lang="en"/>
              <a:t>Online meetings (skype, hangouts, gotomeeting) are very popular.</a:t>
            </a:r>
            <a:endParaRPr/>
          </a:p>
          <a:p>
            <a:pPr indent="-342900" lvl="0" marL="457200" rtl="0" algn="l">
              <a:spcBef>
                <a:spcPts val="0"/>
              </a:spcBef>
              <a:spcAft>
                <a:spcPts val="0"/>
              </a:spcAft>
              <a:buSzPts val="1800"/>
              <a:buChar char="●"/>
            </a:pPr>
            <a:r>
              <a:rPr b="1" lang="en"/>
              <a:t>Minutes</a:t>
            </a:r>
            <a:r>
              <a:rPr lang="en"/>
              <a:t> are needed to keep track of what has been agreed upon.</a:t>
            </a:r>
            <a:endParaRPr/>
          </a:p>
          <a:p>
            <a:pPr indent="-342900" lvl="0" marL="457200" rtl="0" algn="l">
              <a:spcBef>
                <a:spcPts val="0"/>
              </a:spcBef>
              <a:spcAft>
                <a:spcPts val="0"/>
              </a:spcAft>
              <a:buSzPts val="1800"/>
              <a:buChar char="●"/>
            </a:pPr>
            <a:r>
              <a:rPr lang="en"/>
              <a:t>Writing minutes makes people busy during the call and is tedious afterwards.</a:t>
            </a:r>
            <a:endParaRPr/>
          </a:p>
          <a:p>
            <a:pPr indent="0" lvl="0" marL="0" rtl="0" algn="l">
              <a:spcBef>
                <a:spcPts val="1600"/>
              </a:spcBef>
              <a:spcAft>
                <a:spcPts val="1600"/>
              </a:spcAft>
              <a:buNone/>
            </a:pPr>
            <a:r>
              <a:rPr lang="en"/>
              <a:t>Topic 2: Design (NN-based) </a:t>
            </a:r>
            <a:r>
              <a:rPr b="1" lang="en"/>
              <a:t>speech summarization</a:t>
            </a:r>
            <a:r>
              <a:rPr lang="en"/>
              <a:t> to create compact minutes.</a:t>
            </a:r>
            <a:br>
              <a:rPr lang="en"/>
            </a:br>
            <a:r>
              <a:rPr lang="en">
                <a:solidFill>
                  <a:srgbClr val="FFFFFF"/>
                </a:solidFill>
              </a:rPr>
              <a:t>Topic 2:</a:t>
            </a:r>
            <a:r>
              <a:rPr lang="en"/>
              <a:t> Automatically populate pre-defined meeting agenda.</a:t>
            </a:r>
            <a:endParaRPr/>
          </a:p>
        </p:txBody>
      </p:sp>
      <p:sp>
        <p:nvSpPr>
          <p:cNvPr id="329" name="Google Shape;329;p28"/>
          <p:cNvSpPr txBox="1"/>
          <p:nvPr>
            <p:ph idx="2" type="body"/>
          </p:nvPr>
        </p:nvSpPr>
        <p:spPr>
          <a:xfrm>
            <a:off x="2122450" y="6323825"/>
            <a:ext cx="5481900" cy="45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Ondřej Bojar</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29"/>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good visualization of DL-based models can lead to intuitions which in turn help us understanding what is going on under the hood of the “magic” black box.</a:t>
            </a:r>
            <a:endParaRPr/>
          </a:p>
          <a:p>
            <a:pPr indent="0" lvl="0" marL="0" rtl="0" algn="l">
              <a:spcBef>
                <a:spcPts val="1600"/>
              </a:spcBef>
              <a:spcAft>
                <a:spcPts val="0"/>
              </a:spcAft>
              <a:buNone/>
            </a:pPr>
            <a:r>
              <a:rPr lang="en"/>
              <a:t>Ideally, the student will:</a:t>
            </a:r>
            <a:endParaRPr/>
          </a:p>
          <a:p>
            <a:pPr indent="-342900" lvl="0" marL="457200" rtl="0" algn="l">
              <a:spcBef>
                <a:spcPts val="1600"/>
              </a:spcBef>
              <a:spcAft>
                <a:spcPts val="0"/>
              </a:spcAft>
              <a:buSzPts val="1800"/>
              <a:buAutoNum type="arabicPeriod"/>
            </a:pPr>
            <a:r>
              <a:rPr lang="en"/>
              <a:t>develop a framework for visualizing different network components, and</a:t>
            </a:r>
            <a:endParaRPr/>
          </a:p>
          <a:p>
            <a:pPr indent="-342900" lvl="0" marL="457200" rtl="0" algn="l">
              <a:spcBef>
                <a:spcPts val="0"/>
              </a:spcBef>
              <a:spcAft>
                <a:spcPts val="0"/>
              </a:spcAft>
              <a:buSzPts val="1800"/>
              <a:buAutoNum type="arabicPeriod"/>
            </a:pPr>
            <a:r>
              <a:rPr lang="en"/>
              <a:t>use the framework to analyze a few models (e.g. NMT) on various inputs, trying to find patterns characterizing some (e.g. linguistic) features.</a:t>
            </a:r>
            <a:endParaRPr/>
          </a:p>
        </p:txBody>
      </p:sp>
      <p:sp>
        <p:nvSpPr>
          <p:cNvPr id="335" name="Google Shape;335;p29"/>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Visualization of deep learning components</a:t>
            </a:r>
            <a:endParaRPr/>
          </a:p>
        </p:txBody>
      </p:sp>
      <p:sp>
        <p:nvSpPr>
          <p:cNvPr id="336" name="Google Shape;336;p29"/>
          <p:cNvSpPr txBox="1"/>
          <p:nvPr>
            <p:ph idx="2" type="body"/>
          </p:nvPr>
        </p:nvSpPr>
        <p:spPr>
          <a:xfrm>
            <a:off x="2122450" y="6323825"/>
            <a:ext cx="5481900" cy="45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Jindřich Helcl</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30"/>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Attention models work greatly for the searching for answers for natural language questions in coherent text. However, they require a lot of training data which is available in English only. The question is what should we do if we want the model to work in another language, e.g., Czech?</a:t>
            </a:r>
            <a:endParaRPr/>
          </a:p>
          <a:p>
            <a:pPr indent="0" lvl="0" marL="0" rtl="0" algn="l">
              <a:spcBef>
                <a:spcPts val="1600"/>
              </a:spcBef>
              <a:spcAft>
                <a:spcPts val="0"/>
              </a:spcAft>
              <a:buNone/>
            </a:pPr>
            <a:r>
              <a:rPr lang="en"/>
              <a:t>The thesis would include:</a:t>
            </a:r>
            <a:endParaRPr/>
          </a:p>
          <a:p>
            <a:pPr indent="-342900" lvl="0" marL="457200" rtl="0" algn="l">
              <a:spcBef>
                <a:spcPts val="1600"/>
              </a:spcBef>
              <a:spcAft>
                <a:spcPts val="0"/>
              </a:spcAft>
              <a:buSzPts val="1800"/>
              <a:buChar char="●"/>
            </a:pPr>
            <a:r>
              <a:rPr lang="en"/>
              <a:t>Implementing and train a model</a:t>
            </a:r>
            <a:br>
              <a:rPr lang="en"/>
            </a:br>
            <a:r>
              <a:rPr lang="en"/>
              <a:t>for answer span selection</a:t>
            </a:r>
            <a:endParaRPr/>
          </a:p>
          <a:p>
            <a:pPr indent="-342900" lvl="0" marL="457200" rtl="0" algn="l">
              <a:spcBef>
                <a:spcPts val="0"/>
              </a:spcBef>
              <a:spcAft>
                <a:spcPts val="0"/>
              </a:spcAft>
              <a:buSzPts val="1800"/>
              <a:buChar char="●"/>
            </a:pPr>
            <a:r>
              <a:rPr lang="en"/>
              <a:t>Exploring technique for</a:t>
            </a:r>
            <a:br>
              <a:rPr lang="en"/>
            </a:br>
            <a:r>
              <a:rPr lang="en"/>
              <a:t>transfer learning, multi-task</a:t>
            </a:r>
            <a:br>
              <a:rPr lang="en"/>
            </a:br>
            <a:r>
              <a:rPr lang="en"/>
              <a:t>learning</a:t>
            </a:r>
            <a:endParaRPr/>
          </a:p>
        </p:txBody>
      </p:sp>
      <p:sp>
        <p:nvSpPr>
          <p:cNvPr id="342" name="Google Shape;342;p30"/>
          <p:cNvSpPr txBox="1"/>
          <p:nvPr>
            <p:ph type="title"/>
          </p:nvPr>
        </p:nvSpPr>
        <p:spPr>
          <a:xfrm>
            <a:off x="35635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Neural information search</a:t>
            </a:r>
            <a:endParaRPr/>
          </a:p>
        </p:txBody>
      </p:sp>
      <p:sp>
        <p:nvSpPr>
          <p:cNvPr id="343" name="Google Shape;343;p30"/>
          <p:cNvSpPr txBox="1"/>
          <p:nvPr>
            <p:ph idx="2" type="body"/>
          </p:nvPr>
        </p:nvSpPr>
        <p:spPr>
          <a:xfrm>
            <a:off x="2122450" y="6323825"/>
            <a:ext cx="5481900" cy="45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Jindřich Libovický</a:t>
            </a:r>
            <a:endParaRPr/>
          </a:p>
        </p:txBody>
      </p:sp>
      <p:pic>
        <p:nvPicPr>
          <p:cNvPr id="344" name="Google Shape;344;p30"/>
          <p:cNvPicPr preferRelativeResize="0"/>
          <p:nvPr/>
        </p:nvPicPr>
        <p:blipFill>
          <a:blip r:embed="rId3">
            <a:alphaModFix/>
          </a:blip>
          <a:stretch>
            <a:fillRect/>
          </a:stretch>
        </p:blipFill>
        <p:spPr>
          <a:xfrm>
            <a:off x="3910425" y="2947173"/>
            <a:ext cx="5233576" cy="320882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31"/>
          <p:cNvSpPr txBox="1"/>
          <p:nvPr>
            <p:ph idx="1" type="body"/>
          </p:nvPr>
        </p:nvSpPr>
        <p:spPr>
          <a:xfrm>
            <a:off x="252750" y="1257958"/>
            <a:ext cx="8520600" cy="4555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Task of generating source code in Python based on its description in natural language - questions mined from StackOverflow</a:t>
            </a:r>
            <a:endParaRPr/>
          </a:p>
          <a:p>
            <a:pPr indent="-342900" lvl="0" marL="457200" rtl="0" algn="l">
              <a:spcBef>
                <a:spcPts val="0"/>
              </a:spcBef>
              <a:spcAft>
                <a:spcPts val="0"/>
              </a:spcAft>
              <a:buSzPts val="1800"/>
              <a:buChar char="●"/>
            </a:pPr>
            <a:r>
              <a:rPr lang="en"/>
              <a:t>International challenge announced by CMU in Pittsburgh this summer, released a large dataset</a:t>
            </a:r>
            <a:endParaRPr/>
          </a:p>
          <a:p>
            <a:pPr indent="0" lvl="0" marL="0" rtl="0" algn="ctr">
              <a:spcBef>
                <a:spcPts val="1600"/>
              </a:spcBef>
              <a:spcAft>
                <a:spcPts val="0"/>
              </a:spcAft>
              <a:buNone/>
            </a:pPr>
            <a:r>
              <a:rPr b="1" lang="en" sz="3000" u="sng">
                <a:solidFill>
                  <a:schemeClr val="hlink"/>
                </a:solidFill>
                <a:hlinkClick r:id="rId3"/>
              </a:rPr>
              <a:t>https://conala-corpus.github.io</a:t>
            </a:r>
            <a:r>
              <a:rPr b="1" lang="en" sz="3000"/>
              <a:t> </a:t>
            </a:r>
            <a:endParaRPr b="1" sz="3000"/>
          </a:p>
          <a:p>
            <a:pPr indent="0" lvl="0" marL="0" rtl="0" algn="ctr">
              <a:spcBef>
                <a:spcPts val="1600"/>
              </a:spcBef>
              <a:spcAft>
                <a:spcPts val="0"/>
              </a:spcAft>
              <a:buNone/>
            </a:pPr>
            <a:r>
              <a:t/>
            </a:r>
            <a:endParaRPr/>
          </a:p>
          <a:p>
            <a:pPr indent="0" lvl="0" marL="0" rtl="0" algn="ctr">
              <a:spcBef>
                <a:spcPts val="1600"/>
              </a:spcBef>
              <a:spcAft>
                <a:spcPts val="0"/>
              </a:spcAft>
              <a:buNone/>
            </a:pPr>
            <a:r>
              <a:t/>
            </a:r>
            <a:endParaRPr/>
          </a:p>
          <a:p>
            <a:pPr indent="0" lvl="0" marL="0" rtl="0" algn="ctr">
              <a:spcBef>
                <a:spcPts val="1600"/>
              </a:spcBef>
              <a:spcAft>
                <a:spcPts val="1600"/>
              </a:spcAft>
              <a:buNone/>
            </a:pPr>
            <a:r>
              <a:t/>
            </a:r>
            <a:endParaRPr/>
          </a:p>
        </p:txBody>
      </p:sp>
      <p:sp>
        <p:nvSpPr>
          <p:cNvPr id="350" name="Google Shape;350;p31"/>
          <p:cNvSpPr txBox="1"/>
          <p:nvPr>
            <p:ph type="title"/>
          </p:nvPr>
        </p:nvSpPr>
        <p:spPr>
          <a:xfrm>
            <a:off x="35635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Generating source code from description</a:t>
            </a:r>
            <a:endParaRPr/>
          </a:p>
        </p:txBody>
      </p:sp>
      <p:sp>
        <p:nvSpPr>
          <p:cNvPr id="351" name="Google Shape;351;p31"/>
          <p:cNvSpPr txBox="1"/>
          <p:nvPr>
            <p:ph idx="2" type="body"/>
          </p:nvPr>
        </p:nvSpPr>
        <p:spPr>
          <a:xfrm>
            <a:off x="2122450" y="6323825"/>
            <a:ext cx="5481900" cy="45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Jindřich Libovický</a:t>
            </a:r>
            <a:endParaRPr/>
          </a:p>
        </p:txBody>
      </p:sp>
      <p:sp>
        <p:nvSpPr>
          <p:cNvPr id="352" name="Google Shape;352;p31"/>
          <p:cNvSpPr txBox="1"/>
          <p:nvPr/>
        </p:nvSpPr>
        <p:spPr>
          <a:xfrm>
            <a:off x="1604850" y="3482700"/>
            <a:ext cx="5816400" cy="1021800"/>
          </a:xfrm>
          <a:prstGeom prst="rect">
            <a:avLst/>
          </a:prstGeom>
          <a:solidFill>
            <a:srgbClr val="434343"/>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FFF2CC"/>
                </a:solidFill>
                <a:latin typeface="Courier New"/>
                <a:ea typeface="Courier New"/>
                <a:cs typeface="Courier New"/>
                <a:sym typeface="Courier New"/>
              </a:rPr>
              <a:t>{</a:t>
            </a:r>
            <a:endParaRPr b="1" sz="1000">
              <a:solidFill>
                <a:srgbClr val="FFF2CC"/>
              </a:solidFill>
              <a:latin typeface="Courier New"/>
              <a:ea typeface="Courier New"/>
              <a:cs typeface="Courier New"/>
              <a:sym typeface="Courier New"/>
            </a:endParaRPr>
          </a:p>
          <a:p>
            <a:pPr indent="0" lvl="0" marL="0" rtl="0" algn="l">
              <a:spcBef>
                <a:spcPts val="0"/>
              </a:spcBef>
              <a:spcAft>
                <a:spcPts val="0"/>
              </a:spcAft>
              <a:buNone/>
            </a:pPr>
            <a:r>
              <a:rPr b="1" lang="en" sz="1000">
                <a:solidFill>
                  <a:srgbClr val="FFF2CC"/>
                </a:solidFill>
                <a:latin typeface="Courier New"/>
                <a:ea typeface="Courier New"/>
                <a:cs typeface="Courier New"/>
                <a:sym typeface="Courier New"/>
              </a:rPr>
              <a:t>  "intent": "How do I check if all elements in a list are the same?", </a:t>
            </a:r>
            <a:endParaRPr b="1" sz="1000">
              <a:solidFill>
                <a:srgbClr val="FFF2CC"/>
              </a:solidFill>
              <a:latin typeface="Courier New"/>
              <a:ea typeface="Courier New"/>
              <a:cs typeface="Courier New"/>
              <a:sym typeface="Courier New"/>
            </a:endParaRPr>
          </a:p>
          <a:p>
            <a:pPr indent="0" lvl="0" marL="0" rtl="0" algn="l">
              <a:spcBef>
                <a:spcPts val="0"/>
              </a:spcBef>
              <a:spcAft>
                <a:spcPts val="0"/>
              </a:spcAft>
              <a:buNone/>
            </a:pPr>
            <a:r>
              <a:rPr b="1" lang="en" sz="1000">
                <a:solidFill>
                  <a:srgbClr val="FFF2CC"/>
                </a:solidFill>
                <a:latin typeface="Courier New"/>
                <a:ea typeface="Courier New"/>
                <a:cs typeface="Courier New"/>
                <a:sym typeface="Courier New"/>
              </a:rPr>
              <a:t>  "snippet": "len(set(mylist)) == 1", </a:t>
            </a:r>
            <a:endParaRPr b="1" sz="1000">
              <a:solidFill>
                <a:srgbClr val="FFF2CC"/>
              </a:solidFill>
              <a:latin typeface="Courier New"/>
              <a:ea typeface="Courier New"/>
              <a:cs typeface="Courier New"/>
              <a:sym typeface="Courier New"/>
            </a:endParaRPr>
          </a:p>
          <a:p>
            <a:pPr indent="0" lvl="0" marL="0" rtl="0" algn="l">
              <a:spcBef>
                <a:spcPts val="0"/>
              </a:spcBef>
              <a:spcAft>
                <a:spcPts val="0"/>
              </a:spcAft>
              <a:buNone/>
            </a:pPr>
            <a:r>
              <a:rPr b="1" lang="en" sz="1000">
                <a:solidFill>
                  <a:srgbClr val="FFF2CC"/>
                </a:solidFill>
                <a:latin typeface="Courier New"/>
                <a:ea typeface="Courier New"/>
                <a:cs typeface="Courier New"/>
                <a:sym typeface="Courier New"/>
              </a:rPr>
              <a:t>  "question_id": 22240602</a:t>
            </a:r>
            <a:endParaRPr b="1" sz="1000">
              <a:solidFill>
                <a:srgbClr val="FFF2CC"/>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en" sz="1000">
                <a:solidFill>
                  <a:srgbClr val="FFF2CC"/>
                </a:solidFill>
                <a:latin typeface="Courier New"/>
                <a:ea typeface="Courier New"/>
                <a:cs typeface="Courier New"/>
                <a:sym typeface="Courier New"/>
              </a:rPr>
              <a:t>}</a:t>
            </a:r>
            <a:endParaRPr b="1" sz="1000">
              <a:solidFill>
                <a:srgbClr val="FFF2CC"/>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t/>
            </a:r>
            <a:endParaRPr>
              <a:solidFill>
                <a:srgbClr val="FFF2CC"/>
              </a:solidFill>
            </a:endParaRPr>
          </a:p>
          <a:p>
            <a:pPr indent="0" lvl="0" marL="0" rtl="0" algn="l">
              <a:spcBef>
                <a:spcPts val="0"/>
              </a:spcBef>
              <a:spcAft>
                <a:spcPts val="0"/>
              </a:spcAft>
              <a:buNone/>
            </a:pPr>
            <a:r>
              <a:t/>
            </a:r>
            <a:endParaRPr>
              <a:solidFill>
                <a:srgbClr val="FFF2CC"/>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32"/>
          <p:cNvSpPr txBox="1"/>
          <p:nvPr>
            <p:ph type="title"/>
          </p:nvPr>
        </p:nvSpPr>
        <p:spPr>
          <a:xfrm>
            <a:off x="311700" y="-16233"/>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 topics related to </a:t>
            </a:r>
            <a:r>
              <a:rPr b="1" lang="en"/>
              <a:t>Modelling Language E</a:t>
            </a:r>
            <a:r>
              <a:rPr b="1" lang="en"/>
              <a:t>volution</a:t>
            </a:r>
            <a:endParaRPr b="1"/>
          </a:p>
        </p:txBody>
      </p:sp>
      <p:sp>
        <p:nvSpPr>
          <p:cNvPr id="358" name="Google Shape;358;p32"/>
          <p:cNvSpPr txBox="1"/>
          <p:nvPr>
            <p:ph idx="1" type="body"/>
          </p:nvPr>
        </p:nvSpPr>
        <p:spPr>
          <a:xfrm>
            <a:off x="115925" y="588600"/>
            <a:ext cx="8953800" cy="5735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b="1" lang="en"/>
              <a:t>1. </a:t>
            </a:r>
            <a:r>
              <a:rPr b="1" lang="en"/>
              <a:t>Word migration across languages</a:t>
            </a:r>
            <a:endParaRPr b="1"/>
          </a:p>
          <a:p>
            <a:pPr indent="-317500" lvl="1" marL="914400" rtl="0" algn="l">
              <a:spcBef>
                <a:spcPts val="0"/>
              </a:spcBef>
              <a:spcAft>
                <a:spcPts val="0"/>
              </a:spcAft>
              <a:buSzPts val="1400"/>
              <a:buChar char="○"/>
            </a:pPr>
            <a:r>
              <a:rPr lang="en"/>
              <a:t>Words frequently borrowed from one language to another</a:t>
            </a:r>
            <a:endParaRPr/>
          </a:p>
          <a:p>
            <a:pPr indent="-317500" lvl="1" marL="914400" rtl="0" algn="l">
              <a:spcBef>
                <a:spcPts val="0"/>
              </a:spcBef>
              <a:spcAft>
                <a:spcPts val="0"/>
              </a:spcAft>
              <a:buSzPts val="1400"/>
              <a:buChar char="○"/>
            </a:pPr>
            <a:r>
              <a:rPr lang="en"/>
              <a:t>Evolution of natural language vocabulary can hardly be captured by a human, because</a:t>
            </a:r>
            <a:endParaRPr/>
          </a:p>
          <a:p>
            <a:pPr indent="-317500" lvl="2" marL="1371600" rtl="0" algn="l">
              <a:spcBef>
                <a:spcPts val="0"/>
              </a:spcBef>
              <a:spcAft>
                <a:spcPts val="0"/>
              </a:spcAft>
              <a:buSzPts val="1400"/>
              <a:buChar char="■"/>
            </a:pPr>
            <a:r>
              <a:rPr lang="en"/>
              <a:t>zillions of morphemes in thousands of languages</a:t>
            </a:r>
            <a:endParaRPr/>
          </a:p>
          <a:p>
            <a:pPr indent="-317500" lvl="2" marL="1371600" rtl="0" algn="l">
              <a:spcBef>
                <a:spcPts val="0"/>
              </a:spcBef>
              <a:spcAft>
                <a:spcPts val="0"/>
              </a:spcAft>
              <a:buSzPts val="1400"/>
              <a:buChar char="■"/>
            </a:pPr>
            <a:r>
              <a:rPr lang="en"/>
              <a:t>all kinds of sound changes along the way, different alphabets…</a:t>
            </a:r>
            <a:endParaRPr/>
          </a:p>
          <a:p>
            <a:pPr indent="-317500" lvl="1" marL="914400" rtl="0" algn="l">
              <a:spcBef>
                <a:spcPts val="0"/>
              </a:spcBef>
              <a:spcAft>
                <a:spcPts val="0"/>
              </a:spcAft>
              <a:buSzPts val="1400"/>
              <a:buChar char="○"/>
            </a:pPr>
            <a:r>
              <a:rPr lang="en"/>
              <a:t>No, we don’t want just to reproduce the work of etymologists for individual languages. We want to find a ML model that fits the evolution of the natural language as a world-wide phenomenon.</a:t>
            </a:r>
            <a:endParaRPr/>
          </a:p>
          <a:p>
            <a:pPr indent="-342900" lvl="0" marL="457200" rtl="0" algn="l">
              <a:spcBef>
                <a:spcPts val="0"/>
              </a:spcBef>
              <a:spcAft>
                <a:spcPts val="0"/>
              </a:spcAft>
              <a:buSzPts val="1800"/>
              <a:buChar char="●"/>
            </a:pPr>
            <a:r>
              <a:rPr b="1" lang="en"/>
              <a:t>2. </a:t>
            </a:r>
            <a:r>
              <a:rPr b="1" lang="en"/>
              <a:t>Competition in Natural Languages</a:t>
            </a:r>
            <a:endParaRPr b="1"/>
          </a:p>
          <a:p>
            <a:pPr indent="-317500" lvl="1" marL="914400" rtl="0" algn="l">
              <a:spcBef>
                <a:spcPts val="0"/>
              </a:spcBef>
              <a:spcAft>
                <a:spcPts val="0"/>
              </a:spcAft>
              <a:buSzPts val="1400"/>
              <a:buChar char="○"/>
            </a:pPr>
            <a:r>
              <a:rPr lang="en"/>
              <a:t>Different languages are just different solutions to basically identical communication needs.</a:t>
            </a:r>
            <a:endParaRPr/>
          </a:p>
          <a:p>
            <a:pPr indent="-317500" lvl="1" marL="914400" rtl="0" algn="l">
              <a:spcBef>
                <a:spcPts val="0"/>
              </a:spcBef>
              <a:spcAft>
                <a:spcPts val="0"/>
              </a:spcAft>
              <a:buSzPts val="1400"/>
              <a:buChar char="○"/>
            </a:pPr>
            <a:r>
              <a:rPr lang="en"/>
              <a:t>Like in living nature, possible solutions of particular “tasks” compete with each other, which results in a dynamic equilibrium. We want to model the balancing mechanisms mathematically.</a:t>
            </a:r>
            <a:endParaRPr/>
          </a:p>
          <a:p>
            <a:pPr indent="-317500" lvl="1" marL="914400" rtl="0" algn="l">
              <a:spcBef>
                <a:spcPts val="0"/>
              </a:spcBef>
              <a:spcAft>
                <a:spcPts val="0"/>
              </a:spcAft>
              <a:buSzPts val="1400"/>
              <a:buChar char="○"/>
            </a:pPr>
            <a:r>
              <a:rPr lang="en"/>
              <a:t>Examples:</a:t>
            </a:r>
            <a:endParaRPr/>
          </a:p>
          <a:p>
            <a:pPr indent="-317500" lvl="2" marL="1371600" rtl="0" algn="l">
              <a:spcBef>
                <a:spcPts val="0"/>
              </a:spcBef>
              <a:spcAft>
                <a:spcPts val="0"/>
              </a:spcAft>
              <a:buSzPts val="1400"/>
              <a:buChar char="■"/>
            </a:pPr>
            <a:r>
              <a:rPr lang="en"/>
              <a:t>Typological view: fixed word order vs. richer morphology</a:t>
            </a:r>
            <a:endParaRPr/>
          </a:p>
          <a:p>
            <a:pPr indent="-317500" lvl="2" marL="1371600" rtl="0" algn="l">
              <a:spcBef>
                <a:spcPts val="0"/>
              </a:spcBef>
              <a:spcAft>
                <a:spcPts val="0"/>
              </a:spcAft>
              <a:buSzPts val="1400"/>
              <a:buChar char="■"/>
            </a:pPr>
            <a:r>
              <a:rPr lang="en"/>
              <a:t>Word-formation view: different suffixes competing with each other </a:t>
            </a:r>
            <a:endParaRPr/>
          </a:p>
          <a:p>
            <a:pPr indent="-342900" lvl="0" marL="457200" rtl="0" algn="l">
              <a:spcBef>
                <a:spcPts val="0"/>
              </a:spcBef>
              <a:spcAft>
                <a:spcPts val="0"/>
              </a:spcAft>
              <a:buSzPts val="1800"/>
              <a:buChar char="●"/>
            </a:pPr>
            <a:r>
              <a:rPr lang="en"/>
              <a:t>I</a:t>
            </a:r>
            <a:r>
              <a:rPr lang="en"/>
              <a:t>n both cases:</a:t>
            </a:r>
            <a:endParaRPr/>
          </a:p>
          <a:p>
            <a:pPr indent="-317500" lvl="1" marL="914400" rtl="0" algn="l">
              <a:spcBef>
                <a:spcPts val="0"/>
              </a:spcBef>
              <a:spcAft>
                <a:spcPts val="0"/>
              </a:spcAft>
              <a:buSzPts val="1400"/>
              <a:buChar char="○"/>
            </a:pPr>
            <a:r>
              <a:rPr lang="en"/>
              <a:t>Timely topics: massively multilingual data available only in the last few years</a:t>
            </a:r>
            <a:endParaRPr/>
          </a:p>
          <a:p>
            <a:pPr indent="-317500" lvl="1" marL="914400" rtl="0" algn="l">
              <a:spcBef>
                <a:spcPts val="0"/>
              </a:spcBef>
              <a:spcAft>
                <a:spcPts val="0"/>
              </a:spcAft>
              <a:buSzPts val="1400"/>
              <a:buChar char="○"/>
            </a:pPr>
            <a:r>
              <a:rPr lang="en"/>
              <a:t>Well-located too: rich experience with multi-lingual data at UFAL MFF UK</a:t>
            </a:r>
            <a:endParaRPr/>
          </a:p>
          <a:p>
            <a:pPr indent="-317500" lvl="1" marL="914400" rtl="0" algn="l">
              <a:spcBef>
                <a:spcPts val="0"/>
              </a:spcBef>
              <a:spcAft>
                <a:spcPts val="0"/>
              </a:spcAft>
              <a:buSzPts val="1400"/>
              <a:buChar char="○"/>
            </a:pPr>
            <a:r>
              <a:rPr lang="en"/>
              <a:t>Inspiration could be taken from mathematical models in biology (predator-prey models, dynamic equilibria in microbio ecosystems, </a:t>
            </a:r>
            <a:r>
              <a:rPr lang="en"/>
              <a:t>horizontal gene transfer...</a:t>
            </a:r>
            <a:r>
              <a:rPr lang="en"/>
              <a:t>)</a:t>
            </a:r>
            <a:endParaRPr/>
          </a:p>
          <a:p>
            <a:pPr indent="-317500" lvl="1" marL="914400" rtl="0" algn="l">
              <a:spcBef>
                <a:spcPts val="0"/>
              </a:spcBef>
              <a:spcAft>
                <a:spcPts val="0"/>
              </a:spcAft>
              <a:buSzPts val="1400"/>
              <a:buChar char="○"/>
            </a:pPr>
            <a:r>
              <a:rPr lang="en"/>
              <a:t>The last missing piece is YOU - a mathematically gifted machine learning practitioner</a:t>
            </a:r>
            <a:endParaRPr/>
          </a:p>
          <a:p>
            <a:pPr indent="-317500" lvl="1" marL="914400" rtl="0" algn="l">
              <a:spcBef>
                <a:spcPts val="0"/>
              </a:spcBef>
              <a:spcAft>
                <a:spcPts val="0"/>
              </a:spcAft>
              <a:buSzPts val="1400"/>
              <a:buChar char="○"/>
            </a:pPr>
            <a:r>
              <a:rPr lang="en"/>
              <a:t>If interested, let’s meet at </a:t>
            </a:r>
            <a:r>
              <a:rPr b="1" lang="en" u="sng"/>
              <a:t>11:00 </a:t>
            </a:r>
            <a:r>
              <a:rPr b="1" lang="en" u="sng"/>
              <a:t>Wednesday May 23, room 409</a:t>
            </a:r>
            <a:endParaRPr/>
          </a:p>
          <a:p>
            <a:pPr indent="0" lvl="0" marL="0" rtl="0" algn="l">
              <a:spcBef>
                <a:spcPts val="1600"/>
              </a:spcBef>
              <a:spcAft>
                <a:spcPts val="1600"/>
              </a:spcAft>
              <a:buNone/>
            </a:pPr>
            <a:r>
              <a:t/>
            </a:r>
            <a:endParaRPr/>
          </a:p>
        </p:txBody>
      </p:sp>
      <p:sp>
        <p:nvSpPr>
          <p:cNvPr id="359" name="Google Shape;359;p32"/>
          <p:cNvSpPr txBox="1"/>
          <p:nvPr>
            <p:ph idx="2" type="body"/>
          </p:nvPr>
        </p:nvSpPr>
        <p:spPr>
          <a:xfrm>
            <a:off x="2122450" y="6323825"/>
            <a:ext cx="5481900" cy="45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Zdeněk Žabokrtský</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5"/>
          <p:cNvSpPr txBox="1"/>
          <p:nvPr>
            <p:ph idx="1" type="body"/>
          </p:nvPr>
        </p:nvSpPr>
        <p:spPr>
          <a:xfrm>
            <a:off x="261050" y="1536618"/>
            <a:ext cx="8520600" cy="47856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lang="en"/>
              <a:t>choose your mix of:</a:t>
            </a:r>
            <a:endParaRPr/>
          </a:p>
          <a:p>
            <a:pPr indent="-317500" lvl="1" marL="914400" rtl="0" algn="l">
              <a:lnSpc>
                <a:spcPct val="100000"/>
              </a:lnSpc>
              <a:spcBef>
                <a:spcPts val="0"/>
              </a:spcBef>
              <a:spcAft>
                <a:spcPts val="0"/>
              </a:spcAft>
              <a:buSzPts val="1400"/>
              <a:buChar char="○"/>
            </a:pPr>
            <a:r>
              <a:rPr lang="en"/>
              <a:t>Natural language processing</a:t>
            </a:r>
            <a:br>
              <a:rPr lang="en"/>
            </a:br>
            <a:r>
              <a:rPr lang="en"/>
              <a:t>(including Big Data)</a:t>
            </a:r>
            <a:endParaRPr/>
          </a:p>
          <a:p>
            <a:pPr indent="-317500" lvl="1" marL="914400" rtl="0" algn="l">
              <a:lnSpc>
                <a:spcPct val="100000"/>
              </a:lnSpc>
              <a:spcBef>
                <a:spcPts val="0"/>
              </a:spcBef>
              <a:spcAft>
                <a:spcPts val="0"/>
              </a:spcAft>
              <a:buSzPts val="1400"/>
              <a:buChar char="○"/>
            </a:pPr>
            <a:r>
              <a:rPr lang="en"/>
              <a:t>Deep learning</a:t>
            </a:r>
            <a:endParaRPr/>
          </a:p>
          <a:p>
            <a:pPr indent="-317500" lvl="1" marL="914400" rtl="0" algn="l">
              <a:lnSpc>
                <a:spcPct val="100000"/>
              </a:lnSpc>
              <a:spcBef>
                <a:spcPts val="0"/>
              </a:spcBef>
              <a:spcAft>
                <a:spcPts val="0"/>
              </a:spcAft>
              <a:buSzPts val="1400"/>
              <a:buChar char="○"/>
            </a:pPr>
            <a:r>
              <a:rPr lang="en"/>
              <a:t>Computational linguistics</a:t>
            </a:r>
            <a:endParaRPr/>
          </a:p>
          <a:p>
            <a:pPr indent="-317500" lvl="1" marL="914400" rtl="0" algn="l">
              <a:lnSpc>
                <a:spcPct val="100000"/>
              </a:lnSpc>
              <a:spcBef>
                <a:spcPts val="0"/>
              </a:spcBef>
              <a:spcAft>
                <a:spcPts val="0"/>
              </a:spcAft>
              <a:buSzPts val="1400"/>
              <a:buChar char="○"/>
            </a:pPr>
            <a:r>
              <a:rPr lang="en"/>
              <a:t>Dialogue systems</a:t>
            </a:r>
            <a:endParaRPr/>
          </a:p>
          <a:p>
            <a:pPr indent="0" lvl="0" marL="0" rtl="0" algn="l">
              <a:lnSpc>
                <a:spcPct val="100000"/>
              </a:lnSpc>
              <a:spcBef>
                <a:spcPts val="0"/>
              </a:spcBef>
              <a:spcAft>
                <a:spcPts val="0"/>
              </a:spcAft>
              <a:buNone/>
            </a:pPr>
            <a:r>
              <a:t/>
            </a:r>
            <a:endParaRPr/>
          </a:p>
          <a:p>
            <a:pPr indent="-342900" lvl="0" marL="457200" rtl="0" algn="l">
              <a:lnSpc>
                <a:spcPct val="100000"/>
              </a:lnSpc>
              <a:spcBef>
                <a:spcPts val="0"/>
              </a:spcBef>
              <a:spcAft>
                <a:spcPts val="0"/>
              </a:spcAft>
              <a:buSzPts val="1800"/>
              <a:buChar char="●"/>
            </a:pPr>
            <a:r>
              <a:rPr lang="en">
                <a:highlight>
                  <a:srgbClr val="FFFFFF"/>
                </a:highlight>
              </a:rPr>
              <a:t>amazing concentration of </a:t>
            </a:r>
            <a:r>
              <a:rPr lang="en" u="sng">
                <a:solidFill>
                  <a:srgbClr val="337AB7"/>
                </a:solidFill>
                <a:highlight>
                  <a:srgbClr val="FFFFFF"/>
                </a:highlight>
                <a:hlinkClick r:id="rId3">
                  <a:extLst>
                    <a:ext uri="{A12FA001-AC4F-418D-AE19-62706E023703}">
                      <ahyp:hlinkClr val="tx"/>
                    </a:ext>
                  </a:extLst>
                </a:hlinkClick>
              </a:rPr>
              <a:t>experts</a:t>
            </a:r>
            <a:r>
              <a:rPr lang="en"/>
              <a:t>,</a:t>
            </a:r>
            <a:br>
              <a:rPr lang="en"/>
            </a:br>
            <a:r>
              <a:rPr lang="en"/>
              <a:t>shared task winners (CoNLL, WMT,...)</a:t>
            </a:r>
            <a:endParaRPr/>
          </a:p>
          <a:p>
            <a:pPr indent="0" lvl="0" marL="457200" rtl="0" algn="l">
              <a:lnSpc>
                <a:spcPct val="100000"/>
              </a:lnSpc>
              <a:spcBef>
                <a:spcPts val="0"/>
              </a:spcBef>
              <a:spcAft>
                <a:spcPts val="0"/>
              </a:spcAft>
              <a:buNone/>
            </a:pPr>
            <a:r>
              <a:t/>
            </a:r>
            <a:endParaRPr/>
          </a:p>
          <a:p>
            <a:pPr indent="-342900" lvl="0" marL="457200" rtl="0" algn="l">
              <a:lnSpc>
                <a:spcPct val="100000"/>
              </a:lnSpc>
              <a:spcBef>
                <a:spcPts val="0"/>
              </a:spcBef>
              <a:spcAft>
                <a:spcPts val="0"/>
              </a:spcAft>
              <a:buSzPts val="1800"/>
              <a:buChar char="●"/>
            </a:pPr>
            <a:r>
              <a:rPr lang="en"/>
              <a:t>many international projects and industrial cooperation</a:t>
            </a:r>
            <a:endParaRPr/>
          </a:p>
          <a:p>
            <a:pPr indent="0" lvl="0" marL="457200" rtl="0" algn="l">
              <a:lnSpc>
                <a:spcPct val="100000"/>
              </a:lnSpc>
              <a:spcBef>
                <a:spcPts val="0"/>
              </a:spcBef>
              <a:spcAft>
                <a:spcPts val="0"/>
              </a:spcAft>
              <a:buNone/>
            </a:pPr>
            <a:r>
              <a:t/>
            </a:r>
            <a:endParaRPr/>
          </a:p>
          <a:p>
            <a:pPr indent="-342900" lvl="0" marL="457200" rtl="0" algn="l">
              <a:lnSpc>
                <a:spcPct val="100000"/>
              </a:lnSpc>
              <a:spcBef>
                <a:spcPts val="0"/>
              </a:spcBef>
              <a:spcAft>
                <a:spcPts val="0"/>
              </a:spcAft>
              <a:buSzPts val="1800"/>
              <a:buChar char="●"/>
            </a:pPr>
            <a:r>
              <a:rPr lang="en"/>
              <a:t>internship support (                                  ... universities)</a:t>
            </a:r>
            <a:endParaRPr/>
          </a:p>
          <a:p>
            <a:pPr indent="0" lvl="0" marL="457200" rtl="0" algn="l">
              <a:lnSpc>
                <a:spcPct val="100000"/>
              </a:lnSpc>
              <a:spcBef>
                <a:spcPts val="0"/>
              </a:spcBef>
              <a:spcAft>
                <a:spcPts val="0"/>
              </a:spcAft>
              <a:buNone/>
            </a:pPr>
            <a:r>
              <a:t/>
            </a:r>
            <a:endParaRPr/>
          </a:p>
          <a:p>
            <a:pPr indent="-342900" lvl="0" marL="457200" rtl="0" algn="l">
              <a:lnSpc>
                <a:spcPct val="100000"/>
              </a:lnSpc>
              <a:spcBef>
                <a:spcPts val="0"/>
              </a:spcBef>
              <a:spcAft>
                <a:spcPts val="0"/>
              </a:spcAft>
              <a:buSzPts val="1800"/>
              <a:buChar char="●"/>
            </a:pPr>
            <a:r>
              <a:rPr lang="en"/>
              <a:t>cluster: </a:t>
            </a:r>
            <a:r>
              <a:rPr lang="en"/>
              <a:t> 100 GPUs (&gt;1TB RAM),</a:t>
            </a:r>
            <a:br>
              <a:rPr lang="en"/>
            </a:br>
            <a:r>
              <a:rPr lang="en"/>
              <a:t>          </a:t>
            </a:r>
            <a:r>
              <a:rPr lang="en"/>
              <a:t>&gt;2000 CPUs (&gt;32TB RAM)</a:t>
            </a:r>
            <a:endParaRPr/>
          </a:p>
          <a:p>
            <a:pPr indent="0" lvl="0" marL="457200" rtl="0" algn="l">
              <a:lnSpc>
                <a:spcPct val="100000"/>
              </a:lnSpc>
              <a:spcBef>
                <a:spcPts val="0"/>
              </a:spcBef>
              <a:spcAft>
                <a:spcPts val="0"/>
              </a:spcAft>
              <a:buNone/>
            </a:pPr>
            <a:r>
              <a:t/>
            </a:r>
            <a:endParaRPr/>
          </a:p>
          <a:p>
            <a:pPr indent="-342900" lvl="0" marL="457200" rtl="0" algn="l">
              <a:lnSpc>
                <a:spcPct val="100000"/>
              </a:lnSpc>
              <a:spcBef>
                <a:spcPts val="0"/>
              </a:spcBef>
              <a:spcAft>
                <a:spcPts val="0"/>
              </a:spcAft>
              <a:buSzPts val="1800"/>
              <a:buChar char="●"/>
            </a:pPr>
            <a:r>
              <a:rPr lang="en"/>
              <a:t>try our </a:t>
            </a:r>
            <a:r>
              <a:rPr lang="en"/>
              <a:t>web services </a:t>
            </a:r>
            <a:r>
              <a:rPr lang="en"/>
              <a:t>at </a:t>
            </a:r>
            <a:r>
              <a:rPr lang="en" u="sng">
                <a:solidFill>
                  <a:schemeClr val="hlink"/>
                </a:solidFill>
                <a:hlinkClick r:id="rId4"/>
              </a:rPr>
              <a:t>lindat.cz</a:t>
            </a:r>
            <a:endParaRPr/>
          </a:p>
        </p:txBody>
      </p:sp>
      <p:sp>
        <p:nvSpPr>
          <p:cNvPr id="196" name="Google Shape;196;p15"/>
          <p:cNvSpPr txBox="1"/>
          <p:nvPr>
            <p:ph type="title"/>
          </p:nvPr>
        </p:nvSpPr>
        <p:spPr>
          <a:xfrm>
            <a:off x="261050" y="142267"/>
            <a:ext cx="8520600" cy="763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ÚFAL overview</a:t>
            </a:r>
            <a:endParaRPr/>
          </a:p>
        </p:txBody>
      </p:sp>
      <p:sp>
        <p:nvSpPr>
          <p:cNvPr id="197" name="Google Shape;197;p15"/>
          <p:cNvSpPr txBox="1"/>
          <p:nvPr>
            <p:ph idx="2" type="body"/>
          </p:nvPr>
        </p:nvSpPr>
        <p:spPr>
          <a:xfrm>
            <a:off x="311700" y="6322225"/>
            <a:ext cx="5481900" cy="452700"/>
          </a:xfrm>
          <a:prstGeom prst="rect">
            <a:avLst/>
          </a:prstGeom>
          <a:solidFill>
            <a:srgbClr val="FFFFFF"/>
          </a:solidFill>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98" name="Google Shape;198;p15"/>
          <p:cNvPicPr preferRelativeResize="0"/>
          <p:nvPr/>
        </p:nvPicPr>
        <p:blipFill>
          <a:blip r:embed="rId5">
            <a:alphaModFix/>
          </a:blip>
          <a:stretch>
            <a:fillRect/>
          </a:stretch>
        </p:blipFill>
        <p:spPr>
          <a:xfrm>
            <a:off x="775850" y="142275"/>
            <a:ext cx="1047750" cy="838200"/>
          </a:xfrm>
          <a:prstGeom prst="rect">
            <a:avLst/>
          </a:prstGeom>
          <a:noFill/>
          <a:ln>
            <a:noFill/>
          </a:ln>
        </p:spPr>
      </p:pic>
      <p:pic>
        <p:nvPicPr>
          <p:cNvPr id="199" name="Google Shape;199;p15"/>
          <p:cNvPicPr preferRelativeResize="0"/>
          <p:nvPr/>
        </p:nvPicPr>
        <p:blipFill>
          <a:blip r:embed="rId6">
            <a:alphaModFix/>
          </a:blip>
          <a:stretch>
            <a:fillRect/>
          </a:stretch>
        </p:blipFill>
        <p:spPr>
          <a:xfrm>
            <a:off x="6528275" y="3662775"/>
            <a:ext cx="2615725" cy="3235749"/>
          </a:xfrm>
          <a:prstGeom prst="rect">
            <a:avLst/>
          </a:prstGeom>
          <a:noFill/>
          <a:ln>
            <a:noFill/>
          </a:ln>
        </p:spPr>
      </p:pic>
      <p:pic>
        <p:nvPicPr>
          <p:cNvPr id="200" name="Google Shape;200;p15"/>
          <p:cNvPicPr preferRelativeResize="0"/>
          <p:nvPr/>
        </p:nvPicPr>
        <p:blipFill>
          <a:blip r:embed="rId7">
            <a:alphaModFix/>
          </a:blip>
          <a:stretch>
            <a:fillRect/>
          </a:stretch>
        </p:blipFill>
        <p:spPr>
          <a:xfrm>
            <a:off x="3769400" y="714300"/>
            <a:ext cx="5374600" cy="2354776"/>
          </a:xfrm>
          <a:prstGeom prst="rect">
            <a:avLst/>
          </a:prstGeom>
          <a:noFill/>
          <a:ln>
            <a:noFill/>
          </a:ln>
        </p:spPr>
      </p:pic>
      <p:grpSp>
        <p:nvGrpSpPr>
          <p:cNvPr id="201" name="Google Shape;201;p15"/>
          <p:cNvGrpSpPr/>
          <p:nvPr/>
        </p:nvGrpSpPr>
        <p:grpSpPr>
          <a:xfrm>
            <a:off x="2819713" y="4540250"/>
            <a:ext cx="2135536" cy="428313"/>
            <a:chOff x="2819713" y="4235450"/>
            <a:chExt cx="2135536" cy="428313"/>
          </a:xfrm>
        </p:grpSpPr>
        <p:pic>
          <p:nvPicPr>
            <p:cNvPr id="202" name="Google Shape;202;p15"/>
            <p:cNvPicPr preferRelativeResize="0"/>
            <p:nvPr/>
          </p:nvPicPr>
          <p:blipFill>
            <a:blip r:embed="rId8">
              <a:alphaModFix/>
            </a:blip>
            <a:stretch>
              <a:fillRect/>
            </a:stretch>
          </p:blipFill>
          <p:spPr>
            <a:xfrm>
              <a:off x="3561365" y="4280513"/>
              <a:ext cx="472400" cy="383250"/>
            </a:xfrm>
            <a:prstGeom prst="rect">
              <a:avLst/>
            </a:prstGeom>
            <a:noFill/>
            <a:ln>
              <a:noFill/>
            </a:ln>
          </p:spPr>
        </p:pic>
        <p:pic>
          <p:nvPicPr>
            <p:cNvPr id="203" name="Google Shape;203;p15"/>
            <p:cNvPicPr preferRelativeResize="0"/>
            <p:nvPr/>
          </p:nvPicPr>
          <p:blipFill>
            <a:blip r:embed="rId9">
              <a:alphaModFix/>
            </a:blip>
            <a:stretch>
              <a:fillRect/>
            </a:stretch>
          </p:blipFill>
          <p:spPr>
            <a:xfrm>
              <a:off x="2819713" y="4235450"/>
              <a:ext cx="313475" cy="321000"/>
            </a:xfrm>
            <a:prstGeom prst="rect">
              <a:avLst/>
            </a:prstGeom>
            <a:noFill/>
            <a:ln>
              <a:noFill/>
            </a:ln>
          </p:spPr>
        </p:pic>
        <p:pic>
          <p:nvPicPr>
            <p:cNvPr id="204" name="Google Shape;204;p15"/>
            <p:cNvPicPr preferRelativeResize="0"/>
            <p:nvPr/>
          </p:nvPicPr>
          <p:blipFill>
            <a:blip r:embed="rId10">
              <a:alphaModFix/>
            </a:blip>
            <a:stretch>
              <a:fillRect/>
            </a:stretch>
          </p:blipFill>
          <p:spPr>
            <a:xfrm>
              <a:off x="3251125" y="4239212"/>
              <a:ext cx="313475" cy="313475"/>
            </a:xfrm>
            <a:prstGeom prst="rect">
              <a:avLst/>
            </a:prstGeom>
            <a:noFill/>
            <a:ln>
              <a:noFill/>
            </a:ln>
          </p:spPr>
        </p:pic>
        <p:pic>
          <p:nvPicPr>
            <p:cNvPr id="205" name="Google Shape;205;p15"/>
            <p:cNvPicPr preferRelativeResize="0"/>
            <p:nvPr/>
          </p:nvPicPr>
          <p:blipFill>
            <a:blip r:embed="rId11">
              <a:alphaModFix/>
            </a:blip>
            <a:stretch>
              <a:fillRect/>
            </a:stretch>
          </p:blipFill>
          <p:spPr>
            <a:xfrm>
              <a:off x="4571999" y="4235624"/>
              <a:ext cx="383250" cy="383250"/>
            </a:xfrm>
            <a:prstGeom prst="rect">
              <a:avLst/>
            </a:prstGeom>
            <a:noFill/>
            <a:ln>
              <a:noFill/>
            </a:ln>
          </p:spPr>
        </p:pic>
        <p:pic>
          <p:nvPicPr>
            <p:cNvPr id="206" name="Google Shape;206;p15"/>
            <p:cNvPicPr preferRelativeResize="0"/>
            <p:nvPr/>
          </p:nvPicPr>
          <p:blipFill>
            <a:blip r:embed="rId12">
              <a:alphaModFix/>
            </a:blip>
            <a:stretch>
              <a:fillRect/>
            </a:stretch>
          </p:blipFill>
          <p:spPr>
            <a:xfrm>
              <a:off x="3973375" y="4307533"/>
              <a:ext cx="598625" cy="239442"/>
            </a:xfrm>
            <a:prstGeom prst="rect">
              <a:avLst/>
            </a:prstGeom>
            <a:noFill/>
            <a:ln>
              <a:noFill/>
            </a:ln>
          </p:spPr>
        </p:pic>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33"/>
          <p:cNvSpPr txBox="1"/>
          <p:nvPr>
            <p:ph idx="1" type="body"/>
          </p:nvPr>
        </p:nvSpPr>
        <p:spPr>
          <a:xfrm>
            <a:off x="311692" y="1679128"/>
            <a:ext cx="8520600" cy="455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Despite applications like Machine Translation, true language understanding is still elusive. The focus of the thesis will be to analyze plain text in Czech and English to a knowledge representation graph by using supervised training with DNNs. Basic tools are available (up to natural language syntax), but semantic and knowledge extraction part is unsolved and will be the main problem to tackle. Datasets are available for at least two meaning/knowledge graph types (trees/DAGs).</a:t>
            </a:r>
            <a:endParaRPr/>
          </a:p>
          <a:p>
            <a:pPr indent="0" lvl="0" marL="0" rtl="0" algn="l">
              <a:spcBef>
                <a:spcPts val="1600"/>
              </a:spcBef>
              <a:spcAft>
                <a:spcPts val="1600"/>
              </a:spcAft>
              <a:buNone/>
            </a:pPr>
            <a:r>
              <a:t/>
            </a:r>
            <a:endParaRPr/>
          </a:p>
        </p:txBody>
      </p:sp>
      <p:sp>
        <p:nvSpPr>
          <p:cNvPr id="365" name="Google Shape;365;p33"/>
          <p:cNvSpPr txBox="1"/>
          <p:nvPr>
            <p:ph type="title"/>
          </p:nvPr>
        </p:nvSpPr>
        <p:spPr>
          <a:xfrm>
            <a:off x="311700" y="483625"/>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Deep Understanding by Deep Learning</a:t>
            </a:r>
            <a:endParaRPr/>
          </a:p>
        </p:txBody>
      </p:sp>
      <p:sp>
        <p:nvSpPr>
          <p:cNvPr id="366" name="Google Shape;366;p33"/>
          <p:cNvSpPr txBox="1"/>
          <p:nvPr>
            <p:ph idx="2" type="body"/>
          </p:nvPr>
        </p:nvSpPr>
        <p:spPr>
          <a:xfrm>
            <a:off x="2122450" y="6323825"/>
            <a:ext cx="5481900" cy="45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Jan Hajič</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34"/>
          <p:cNvSpPr txBox="1"/>
          <p:nvPr>
            <p:ph idx="1" type="body"/>
          </p:nvPr>
        </p:nvSpPr>
        <p:spPr>
          <a:xfrm>
            <a:off x="311700" y="1231831"/>
            <a:ext cx="8520600" cy="14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Wikification is the process of annotating the mentions of concepts in a document with the URL of the Wikipedia page about that concept. Such a process can be used to improve annotation of existing Wikipedia articles (even cross-lingual) or for annotating any user text. Training material is large - the entire Wikipedia!</a:t>
            </a:r>
            <a:endParaRPr/>
          </a:p>
          <a:p>
            <a:pPr indent="0" lvl="0" marL="0" rtl="0" algn="l">
              <a:spcBef>
                <a:spcPts val="1600"/>
              </a:spcBef>
              <a:spcAft>
                <a:spcPts val="1600"/>
              </a:spcAft>
              <a:buNone/>
            </a:pPr>
            <a:r>
              <a:t/>
            </a:r>
            <a:endParaRPr/>
          </a:p>
        </p:txBody>
      </p:sp>
      <p:sp>
        <p:nvSpPr>
          <p:cNvPr id="372" name="Google Shape;372;p34"/>
          <p:cNvSpPr txBox="1"/>
          <p:nvPr>
            <p:ph type="title"/>
          </p:nvPr>
        </p:nvSpPr>
        <p:spPr>
          <a:xfrm>
            <a:off x="35635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Wikification</a:t>
            </a:r>
            <a:endParaRPr/>
          </a:p>
        </p:txBody>
      </p:sp>
      <p:sp>
        <p:nvSpPr>
          <p:cNvPr id="373" name="Google Shape;373;p34"/>
          <p:cNvSpPr txBox="1"/>
          <p:nvPr>
            <p:ph idx="2" type="body"/>
          </p:nvPr>
        </p:nvSpPr>
        <p:spPr>
          <a:xfrm>
            <a:off x="2122450" y="6323825"/>
            <a:ext cx="5481900" cy="45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Pavel Pecina &lt;pecina@ufal.mff.cuni.cz&gt;</a:t>
            </a:r>
            <a:endParaRPr/>
          </a:p>
        </p:txBody>
      </p:sp>
      <p:pic>
        <p:nvPicPr>
          <p:cNvPr id="374" name="Google Shape;374;p34"/>
          <p:cNvPicPr preferRelativeResize="0"/>
          <p:nvPr/>
        </p:nvPicPr>
        <p:blipFill>
          <a:blip r:embed="rId3">
            <a:alphaModFix/>
          </a:blip>
          <a:stretch>
            <a:fillRect/>
          </a:stretch>
        </p:blipFill>
        <p:spPr>
          <a:xfrm>
            <a:off x="152400" y="3137425"/>
            <a:ext cx="4251849" cy="3034001"/>
          </a:xfrm>
          <a:prstGeom prst="rect">
            <a:avLst/>
          </a:prstGeom>
          <a:noFill/>
          <a:ln>
            <a:noFill/>
          </a:ln>
        </p:spPr>
      </p:pic>
      <p:pic>
        <p:nvPicPr>
          <p:cNvPr id="375" name="Google Shape;375;p34"/>
          <p:cNvPicPr preferRelativeResize="0"/>
          <p:nvPr/>
        </p:nvPicPr>
        <p:blipFill>
          <a:blip r:embed="rId4">
            <a:alphaModFix/>
          </a:blip>
          <a:stretch>
            <a:fillRect/>
          </a:stretch>
        </p:blipFill>
        <p:spPr>
          <a:xfrm>
            <a:off x="4692850" y="3137425"/>
            <a:ext cx="4251849" cy="3034001"/>
          </a:xfrm>
          <a:prstGeom prst="rect">
            <a:avLst/>
          </a:prstGeom>
          <a:noFill/>
          <a:ln>
            <a:noFill/>
          </a:ln>
        </p:spPr>
      </p:pic>
      <p:cxnSp>
        <p:nvCxnSpPr>
          <p:cNvPr id="376" name="Google Shape;376;p34"/>
          <p:cNvCxnSpPr>
            <a:stCxn id="374" idx="3"/>
            <a:endCxn id="375" idx="1"/>
          </p:cNvCxnSpPr>
          <p:nvPr/>
        </p:nvCxnSpPr>
        <p:spPr>
          <a:xfrm>
            <a:off x="4404249" y="4654425"/>
            <a:ext cx="288600" cy="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35"/>
          <p:cNvSpPr txBox="1"/>
          <p:nvPr>
            <p:ph idx="1" type="body"/>
          </p:nvPr>
        </p:nvSpPr>
        <p:spPr>
          <a:xfrm>
            <a:off x="311700" y="1231831"/>
            <a:ext cx="8520600" cy="1448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Text segmentation is the process of dividing written text into </a:t>
            </a:r>
            <a:r>
              <a:rPr b="1" lang="en"/>
              <a:t>meaningful</a:t>
            </a:r>
            <a:r>
              <a:rPr lang="en"/>
              <a:t> </a:t>
            </a:r>
            <a:r>
              <a:rPr b="1" lang="en"/>
              <a:t>units</a:t>
            </a:r>
            <a:r>
              <a:rPr lang="en"/>
              <a:t>, such as </a:t>
            </a:r>
            <a:r>
              <a:rPr b="1" lang="en"/>
              <a:t>words</a:t>
            </a:r>
            <a:r>
              <a:rPr lang="en"/>
              <a:t>, </a:t>
            </a:r>
            <a:r>
              <a:rPr b="1" lang="en"/>
              <a:t>sentences</a:t>
            </a:r>
            <a:r>
              <a:rPr lang="en"/>
              <a:t>, or </a:t>
            </a:r>
            <a:r>
              <a:rPr b="1" lang="en"/>
              <a:t>topics</a:t>
            </a:r>
            <a:r>
              <a:rPr lang="en"/>
              <a:t>. The term applies both to mental processes used by humans when reading text, and to artificial processes implemented in computers, which are the subject of natural language processing.</a:t>
            </a:r>
            <a:endParaRPr/>
          </a:p>
        </p:txBody>
      </p:sp>
      <p:sp>
        <p:nvSpPr>
          <p:cNvPr id="382" name="Google Shape;382;p35"/>
          <p:cNvSpPr txBox="1"/>
          <p:nvPr>
            <p:ph type="title"/>
          </p:nvPr>
        </p:nvSpPr>
        <p:spPr>
          <a:xfrm>
            <a:off x="35635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Text segmentation</a:t>
            </a:r>
            <a:endParaRPr/>
          </a:p>
        </p:txBody>
      </p:sp>
      <p:sp>
        <p:nvSpPr>
          <p:cNvPr id="383" name="Google Shape;383;p35"/>
          <p:cNvSpPr txBox="1"/>
          <p:nvPr>
            <p:ph idx="2" type="body"/>
          </p:nvPr>
        </p:nvSpPr>
        <p:spPr>
          <a:xfrm>
            <a:off x="2122450" y="6323825"/>
            <a:ext cx="5481900" cy="45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Pavel Pecina &lt;pecina@ufal.mff.cuni.cz&gt;</a:t>
            </a:r>
            <a:endParaRPr/>
          </a:p>
        </p:txBody>
      </p:sp>
      <p:cxnSp>
        <p:nvCxnSpPr>
          <p:cNvPr id="384" name="Google Shape;384;p35"/>
          <p:cNvCxnSpPr>
            <a:stCxn id="385" idx="3"/>
            <a:endCxn id="386" idx="1"/>
          </p:cNvCxnSpPr>
          <p:nvPr/>
        </p:nvCxnSpPr>
        <p:spPr>
          <a:xfrm>
            <a:off x="4404249" y="4654425"/>
            <a:ext cx="288600" cy="0"/>
          </a:xfrm>
          <a:prstGeom prst="straightConnector1">
            <a:avLst/>
          </a:prstGeom>
          <a:noFill/>
          <a:ln cap="flat" cmpd="sng" w="9525">
            <a:solidFill>
              <a:schemeClr val="dk2"/>
            </a:solidFill>
            <a:prstDash val="solid"/>
            <a:round/>
            <a:headEnd len="med" w="med" type="none"/>
            <a:tailEnd len="med" w="med" type="triangle"/>
          </a:ln>
        </p:spPr>
      </p:cxnSp>
      <p:pic>
        <p:nvPicPr>
          <p:cNvPr id="387" name="Google Shape;387;p35"/>
          <p:cNvPicPr preferRelativeResize="0"/>
          <p:nvPr/>
        </p:nvPicPr>
        <p:blipFill>
          <a:blip r:embed="rId3">
            <a:alphaModFix/>
          </a:blip>
          <a:stretch>
            <a:fillRect/>
          </a:stretch>
        </p:blipFill>
        <p:spPr>
          <a:xfrm>
            <a:off x="1371600" y="2832631"/>
            <a:ext cx="2840144" cy="3338795"/>
          </a:xfrm>
          <a:prstGeom prst="rect">
            <a:avLst/>
          </a:prstGeom>
          <a:noFill/>
          <a:ln>
            <a:noFill/>
          </a:ln>
        </p:spPr>
      </p:pic>
      <p:pic>
        <p:nvPicPr>
          <p:cNvPr id="388" name="Google Shape;388;p35"/>
          <p:cNvPicPr preferRelativeResize="0"/>
          <p:nvPr/>
        </p:nvPicPr>
        <p:blipFill>
          <a:blip r:embed="rId4">
            <a:alphaModFix/>
          </a:blip>
          <a:stretch>
            <a:fillRect/>
          </a:stretch>
        </p:blipFill>
        <p:spPr>
          <a:xfrm>
            <a:off x="5354744" y="2832631"/>
            <a:ext cx="2822771" cy="333879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36"/>
          <p:cNvSpPr txBox="1"/>
          <p:nvPr>
            <p:ph idx="1" type="body"/>
          </p:nvPr>
        </p:nvSpPr>
        <p:spPr>
          <a:xfrm>
            <a:off x="311700" y="1231826"/>
            <a:ext cx="8520600" cy="1088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Cross-language information retrieval (CLIR) is a subfield of information retrieval dealing with retrieving information written in a language (B) different from the language of the user's query (A).</a:t>
            </a:r>
            <a:endParaRPr/>
          </a:p>
        </p:txBody>
      </p:sp>
      <p:sp>
        <p:nvSpPr>
          <p:cNvPr id="394" name="Google Shape;394;p36"/>
          <p:cNvSpPr txBox="1"/>
          <p:nvPr>
            <p:ph type="title"/>
          </p:nvPr>
        </p:nvSpPr>
        <p:spPr>
          <a:xfrm>
            <a:off x="35635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Multilingual embeddings for cross-language search </a:t>
            </a:r>
            <a:endParaRPr/>
          </a:p>
        </p:txBody>
      </p:sp>
      <p:sp>
        <p:nvSpPr>
          <p:cNvPr id="395" name="Google Shape;395;p36"/>
          <p:cNvSpPr txBox="1"/>
          <p:nvPr>
            <p:ph idx="2" type="body"/>
          </p:nvPr>
        </p:nvSpPr>
        <p:spPr>
          <a:xfrm>
            <a:off x="2122450" y="6323825"/>
            <a:ext cx="5481900" cy="45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Pavel Pecina &lt;pecina@ufal.mff.cuni.cz&gt;</a:t>
            </a:r>
            <a:endParaRPr/>
          </a:p>
        </p:txBody>
      </p:sp>
      <p:pic>
        <p:nvPicPr>
          <p:cNvPr id="396" name="Google Shape;396;p36"/>
          <p:cNvPicPr preferRelativeResize="0"/>
          <p:nvPr/>
        </p:nvPicPr>
        <p:blipFill>
          <a:blip r:embed="rId3">
            <a:alphaModFix/>
          </a:blip>
          <a:stretch>
            <a:fillRect/>
          </a:stretch>
        </p:blipFill>
        <p:spPr>
          <a:xfrm>
            <a:off x="1149925" y="2421950"/>
            <a:ext cx="6286175" cy="2622225"/>
          </a:xfrm>
          <a:prstGeom prst="rect">
            <a:avLst/>
          </a:prstGeom>
          <a:noFill/>
          <a:ln>
            <a:noFill/>
          </a:ln>
        </p:spPr>
      </p:pic>
      <p:sp>
        <p:nvSpPr>
          <p:cNvPr id="397" name="Google Shape;397;p36"/>
          <p:cNvSpPr txBox="1"/>
          <p:nvPr>
            <p:ph idx="1" type="body"/>
          </p:nvPr>
        </p:nvSpPr>
        <p:spPr>
          <a:xfrm>
            <a:off x="464100" y="5194226"/>
            <a:ext cx="8520600" cy="1088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The traditional approach to CLIR is translation of queries (in A) into the language of documents (B). We would like you to solve the same task by using multilingual (word embeddings).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37"/>
          <p:cNvSpPr txBox="1"/>
          <p:nvPr>
            <p:ph idx="1" type="body"/>
          </p:nvPr>
        </p:nvSpPr>
        <p:spPr>
          <a:xfrm>
            <a:off x="311700" y="1231824"/>
            <a:ext cx="8520600" cy="252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Deep Learning has not affected the field of information retrieval (i.e. web search) much yet but there is a plenty of potential applications of neural technologies in information retrieval:</a:t>
            </a:r>
            <a:endParaRPr/>
          </a:p>
          <a:p>
            <a:pPr indent="-342900" lvl="0" marL="457200" rtl="0" algn="l">
              <a:spcBef>
                <a:spcPts val="1600"/>
              </a:spcBef>
              <a:spcAft>
                <a:spcPts val="0"/>
              </a:spcAft>
              <a:buSzPts val="1800"/>
              <a:buChar char="●"/>
            </a:pPr>
            <a:r>
              <a:rPr lang="en"/>
              <a:t>Learning query/document representations (embeddings)</a:t>
            </a:r>
            <a:endParaRPr/>
          </a:p>
          <a:p>
            <a:pPr indent="-342900" lvl="0" marL="457200" rtl="0" algn="l">
              <a:spcBef>
                <a:spcPts val="0"/>
              </a:spcBef>
              <a:spcAft>
                <a:spcPts val="0"/>
              </a:spcAft>
              <a:buSzPts val="1800"/>
              <a:buChar char="●"/>
            </a:pPr>
            <a:r>
              <a:rPr lang="en"/>
              <a:t>Matching query/document representations</a:t>
            </a:r>
            <a:endParaRPr/>
          </a:p>
          <a:p>
            <a:pPr indent="-342900" lvl="0" marL="457200" rtl="0" algn="l">
              <a:spcBef>
                <a:spcPts val="0"/>
              </a:spcBef>
              <a:spcAft>
                <a:spcPts val="0"/>
              </a:spcAft>
              <a:buSzPts val="1800"/>
              <a:buChar char="●"/>
            </a:pPr>
            <a:r>
              <a:rPr lang="en"/>
              <a:t>Ranking search results</a:t>
            </a:r>
            <a:endParaRPr/>
          </a:p>
          <a:p>
            <a:pPr indent="-342900" lvl="0" marL="457200" rtl="0" algn="l">
              <a:spcBef>
                <a:spcPts val="0"/>
              </a:spcBef>
              <a:spcAft>
                <a:spcPts val="0"/>
              </a:spcAft>
              <a:buSzPts val="1800"/>
              <a:buChar char="●"/>
            </a:pPr>
            <a:r>
              <a:rPr lang="en"/>
              <a:t>Summary/snippet construction</a:t>
            </a:r>
            <a:endParaRPr/>
          </a:p>
          <a:p>
            <a:pPr indent="0" lvl="0" marL="0" rtl="0" algn="l">
              <a:spcBef>
                <a:spcPts val="1600"/>
              </a:spcBef>
              <a:spcAft>
                <a:spcPts val="1600"/>
              </a:spcAft>
              <a:buNone/>
            </a:pPr>
            <a:r>
              <a:t/>
            </a:r>
            <a:endParaRPr/>
          </a:p>
        </p:txBody>
      </p:sp>
      <p:sp>
        <p:nvSpPr>
          <p:cNvPr id="403" name="Google Shape;403;p37"/>
          <p:cNvSpPr txBox="1"/>
          <p:nvPr>
            <p:ph type="title"/>
          </p:nvPr>
        </p:nvSpPr>
        <p:spPr>
          <a:xfrm>
            <a:off x="35635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Neural information retrieval</a:t>
            </a:r>
            <a:endParaRPr/>
          </a:p>
        </p:txBody>
      </p:sp>
      <p:sp>
        <p:nvSpPr>
          <p:cNvPr id="404" name="Google Shape;404;p37"/>
          <p:cNvSpPr txBox="1"/>
          <p:nvPr>
            <p:ph idx="2" type="body"/>
          </p:nvPr>
        </p:nvSpPr>
        <p:spPr>
          <a:xfrm>
            <a:off x="2122450" y="6323825"/>
            <a:ext cx="5481900" cy="45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Pavel Pecina &lt;pecina@ufal.mff.cuni.cz&gt;</a:t>
            </a:r>
            <a:endParaRPr/>
          </a:p>
        </p:txBody>
      </p:sp>
      <p:pic>
        <p:nvPicPr>
          <p:cNvPr id="405" name="Google Shape;405;p37"/>
          <p:cNvPicPr preferRelativeResize="0"/>
          <p:nvPr/>
        </p:nvPicPr>
        <p:blipFill>
          <a:blip r:embed="rId3">
            <a:alphaModFix/>
          </a:blip>
          <a:stretch>
            <a:fillRect/>
          </a:stretch>
        </p:blipFill>
        <p:spPr>
          <a:xfrm>
            <a:off x="2590800" y="3905724"/>
            <a:ext cx="6065810" cy="22657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09" name="Shape 409"/>
        <p:cNvGrpSpPr/>
        <p:nvPr/>
      </p:nvGrpSpPr>
      <p:grpSpPr>
        <a:xfrm>
          <a:off x="0" y="0"/>
          <a:ext cx="0" cy="0"/>
          <a:chOff x="0" y="0"/>
          <a:chExt cx="0" cy="0"/>
        </a:xfrm>
      </p:grpSpPr>
      <p:sp>
        <p:nvSpPr>
          <p:cNvPr id="410" name="Google Shape;410;p38"/>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t>Artificial intelligence for games based on word associations (e.g. Codenames)</a:t>
            </a:r>
            <a:endParaRPr b="1"/>
          </a:p>
        </p:txBody>
      </p:sp>
      <p:sp>
        <p:nvSpPr>
          <p:cNvPr id="411" name="Google Shape;411;p38"/>
          <p:cNvSpPr txBox="1"/>
          <p:nvPr>
            <p:ph idx="1" type="body"/>
          </p:nvPr>
        </p:nvSpPr>
        <p:spPr>
          <a:xfrm>
            <a:off x="311700" y="1768633"/>
            <a:ext cx="8520600" cy="4555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T</a:t>
            </a:r>
            <a:r>
              <a:rPr lang="en"/>
              <a:t>o develop an AI system that will simulate the players, both the one giving hints and the one guessing.</a:t>
            </a:r>
            <a:endParaRPr/>
          </a:p>
          <a:p>
            <a:pPr indent="-342900" lvl="0" marL="457200" rtl="0" algn="l">
              <a:spcBef>
                <a:spcPts val="0"/>
              </a:spcBef>
              <a:spcAft>
                <a:spcPts val="0"/>
              </a:spcAft>
              <a:buSzPts val="1800"/>
              <a:buChar char="●"/>
            </a:pPr>
            <a:r>
              <a:rPr lang="en"/>
              <a:t>The simplest methods could be based on pointwise mutual information or word-embeddings (skip-gram) trained on a big text corpus</a:t>
            </a:r>
            <a:endParaRPr/>
          </a:p>
          <a:p>
            <a:pPr indent="-342900" lvl="0" marL="457200" rtl="0" algn="l">
              <a:spcBef>
                <a:spcPts val="0"/>
              </a:spcBef>
              <a:spcAft>
                <a:spcPts val="0"/>
              </a:spcAft>
              <a:buSzPts val="1800"/>
              <a:buChar char="●"/>
            </a:pPr>
            <a:r>
              <a:rPr lang="en"/>
              <a:t>Very important to set a good evaluation mechanism and do human evaluations by playing the game with the computer.</a:t>
            </a:r>
            <a:endParaRPr/>
          </a:p>
          <a:p>
            <a:pPr indent="-342900" lvl="0" marL="457200" rtl="0" algn="l">
              <a:spcBef>
                <a:spcPts val="0"/>
              </a:spcBef>
              <a:spcAft>
                <a:spcPts val="0"/>
              </a:spcAft>
              <a:buSzPts val="1800"/>
              <a:buChar char="●"/>
            </a:pPr>
            <a:r>
              <a:rPr lang="en"/>
              <a:t>Improve the method and achieve very good playing strategy</a:t>
            </a:r>
            <a:endParaRPr/>
          </a:p>
        </p:txBody>
      </p:sp>
      <p:sp>
        <p:nvSpPr>
          <p:cNvPr id="412" name="Google Shape;412;p38"/>
          <p:cNvSpPr txBox="1"/>
          <p:nvPr>
            <p:ph idx="2" type="body"/>
          </p:nvPr>
        </p:nvSpPr>
        <p:spPr>
          <a:xfrm>
            <a:off x="2122450" y="6323825"/>
            <a:ext cx="5481900" cy="45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David Mareček &lt;marecek@ufal.mff.cuni.cz&gt;</a:t>
            </a:r>
            <a:endParaRPr/>
          </a:p>
        </p:txBody>
      </p:sp>
      <p:pic>
        <p:nvPicPr>
          <p:cNvPr id="413" name="Google Shape;413;p38"/>
          <p:cNvPicPr preferRelativeResize="0"/>
          <p:nvPr/>
        </p:nvPicPr>
        <p:blipFill>
          <a:blip r:embed="rId3">
            <a:alphaModFix/>
          </a:blip>
          <a:stretch>
            <a:fillRect/>
          </a:stretch>
        </p:blipFill>
        <p:spPr>
          <a:xfrm>
            <a:off x="5825725" y="3846550"/>
            <a:ext cx="2848151" cy="28481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6"/>
          <p:cNvSpPr txBox="1"/>
          <p:nvPr>
            <p:ph idx="1" type="body"/>
          </p:nvPr>
        </p:nvSpPr>
        <p:spPr>
          <a:xfrm>
            <a:off x="311700" y="806125"/>
            <a:ext cx="8520600" cy="52857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lang="en"/>
              <a:t>Lidský jazyk: spousta výjimek a nejednoznačností</a:t>
            </a:r>
            <a:endParaRPr/>
          </a:p>
          <a:p>
            <a:pPr indent="-342900" lvl="0" marL="457200" rtl="0" algn="l">
              <a:lnSpc>
                <a:spcPct val="100000"/>
              </a:lnSpc>
              <a:spcBef>
                <a:spcPts val="0"/>
              </a:spcBef>
              <a:spcAft>
                <a:spcPts val="0"/>
              </a:spcAft>
              <a:buSzPts val="1800"/>
              <a:buChar char="●"/>
            </a:pPr>
            <a:r>
              <a:rPr lang="en"/>
              <a:t>Jeho fungování lze „natrénovat“ z velkých dat</a:t>
            </a:r>
            <a:endParaRPr/>
          </a:p>
          <a:p>
            <a:pPr indent="0" lvl="0" marL="457200" rtl="0" algn="l">
              <a:lnSpc>
                <a:spcPct val="100000"/>
              </a:lnSpc>
              <a:spcBef>
                <a:spcPts val="0"/>
              </a:spcBef>
              <a:spcAft>
                <a:spcPts val="0"/>
              </a:spcAft>
              <a:buNone/>
            </a:pPr>
            <a:r>
              <a:t/>
            </a:r>
            <a:endParaRPr/>
          </a:p>
          <a:p>
            <a:pPr indent="-342900" lvl="0" marL="457200" rtl="0" algn="l">
              <a:lnSpc>
                <a:spcPct val="100000"/>
              </a:lnSpc>
              <a:spcBef>
                <a:spcPts val="0"/>
              </a:spcBef>
              <a:spcAft>
                <a:spcPts val="0"/>
              </a:spcAft>
              <a:buSzPts val="1800"/>
              <a:buChar char="●"/>
            </a:pPr>
            <a:r>
              <a:rPr lang="en"/>
              <a:t>Máme jazyková </a:t>
            </a:r>
            <a:r>
              <a:rPr lang="en" u="sng">
                <a:solidFill>
                  <a:schemeClr val="hlink"/>
                </a:solidFill>
                <a:hlinkClick r:id="rId3"/>
              </a:rPr>
              <a:t>data pro 75 jazyků</a:t>
            </a:r>
            <a:r>
              <a:rPr lang="en"/>
              <a:t>, od staré řečtiny až po vietnamštinu</a:t>
            </a:r>
            <a:endParaRPr/>
          </a:p>
          <a:p>
            <a:pPr indent="-342900" lvl="0" marL="457200" rtl="0" algn="l">
              <a:lnSpc>
                <a:spcPct val="100000"/>
              </a:lnSpc>
              <a:spcBef>
                <a:spcPts val="0"/>
              </a:spcBef>
              <a:spcAft>
                <a:spcPts val="0"/>
              </a:spcAft>
              <a:buSzPts val="1800"/>
              <a:buChar char="●"/>
            </a:pPr>
            <a:r>
              <a:rPr lang="en"/>
              <a:t>Práce s mnohojazyčnými daty = celá řada témat na bakalářky i diplomky!</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342900" lvl="0" marL="457200" rtl="0" algn="l">
              <a:lnSpc>
                <a:spcPct val="100000"/>
              </a:lnSpc>
              <a:spcBef>
                <a:spcPts val="0"/>
              </a:spcBef>
              <a:spcAft>
                <a:spcPts val="0"/>
              </a:spcAft>
              <a:buSzPts val="1800"/>
              <a:buChar char="●"/>
            </a:pPr>
            <a:r>
              <a:rPr lang="en"/>
              <a:t>Věděli jste např., že může být jeden minulý čas pro včerejšek a jiný pro vzdálenější minulost?</a:t>
            </a:r>
            <a:endParaRPr/>
          </a:p>
        </p:txBody>
      </p:sp>
      <p:sp>
        <p:nvSpPr>
          <p:cNvPr id="212" name="Google Shape;212;p16"/>
          <p:cNvSpPr txBox="1"/>
          <p:nvPr>
            <p:ph type="title"/>
          </p:nvPr>
        </p:nvSpPr>
        <p:spPr>
          <a:xfrm>
            <a:off x="311700" y="136167"/>
            <a:ext cx="8520600" cy="763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Jak porozumět 75 jazykům?</a:t>
            </a:r>
            <a:endParaRPr/>
          </a:p>
        </p:txBody>
      </p:sp>
      <p:pic>
        <p:nvPicPr>
          <p:cNvPr id="213" name="Google Shape;213;p16"/>
          <p:cNvPicPr preferRelativeResize="0"/>
          <p:nvPr/>
        </p:nvPicPr>
        <p:blipFill>
          <a:blip r:embed="rId4">
            <a:alphaModFix/>
          </a:blip>
          <a:stretch>
            <a:fillRect/>
          </a:stretch>
        </p:blipFill>
        <p:spPr>
          <a:xfrm>
            <a:off x="1145900" y="2265550"/>
            <a:ext cx="6641799" cy="3119625"/>
          </a:xfrm>
          <a:prstGeom prst="rect">
            <a:avLst/>
          </a:prstGeom>
          <a:noFill/>
          <a:ln>
            <a:noFill/>
          </a:ln>
        </p:spPr>
      </p:pic>
      <p:sp>
        <p:nvSpPr>
          <p:cNvPr id="214" name="Google Shape;214;p16"/>
          <p:cNvSpPr txBox="1"/>
          <p:nvPr>
            <p:ph idx="2" type="body"/>
          </p:nvPr>
        </p:nvSpPr>
        <p:spPr>
          <a:xfrm>
            <a:off x="2122450" y="6323825"/>
            <a:ext cx="5481900" cy="45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Daniel Zeman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pic>
        <p:nvPicPr>
          <p:cNvPr id="219" name="Google Shape;219;p17"/>
          <p:cNvPicPr preferRelativeResize="0"/>
          <p:nvPr/>
        </p:nvPicPr>
        <p:blipFill>
          <a:blip r:embed="rId3">
            <a:alphaModFix/>
          </a:blip>
          <a:stretch>
            <a:fillRect/>
          </a:stretch>
        </p:blipFill>
        <p:spPr>
          <a:xfrm>
            <a:off x="3955275" y="1580250"/>
            <a:ext cx="5188725" cy="4104252"/>
          </a:xfrm>
          <a:prstGeom prst="rect">
            <a:avLst/>
          </a:prstGeom>
          <a:noFill/>
          <a:ln>
            <a:noFill/>
          </a:ln>
        </p:spPr>
      </p:pic>
      <p:sp>
        <p:nvSpPr>
          <p:cNvPr id="220" name="Google Shape;220;p17"/>
          <p:cNvSpPr txBox="1"/>
          <p:nvPr>
            <p:ph type="title"/>
          </p:nvPr>
        </p:nvSpPr>
        <p:spPr>
          <a:xfrm>
            <a:off x="0" y="279350"/>
            <a:ext cx="9144000" cy="763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Strojový překlad (Neural Machine Translation, NMT)</a:t>
            </a:r>
            <a:endParaRPr/>
          </a:p>
        </p:txBody>
      </p:sp>
      <p:sp>
        <p:nvSpPr>
          <p:cNvPr id="221" name="Google Shape;221;p17"/>
          <p:cNvSpPr txBox="1"/>
          <p:nvPr>
            <p:ph idx="1" type="body"/>
          </p:nvPr>
        </p:nvSpPr>
        <p:spPr>
          <a:xfrm>
            <a:off x="311700" y="1042850"/>
            <a:ext cx="8582400" cy="5075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V anglicko-českém překladu jsme </a:t>
            </a:r>
            <a:r>
              <a:rPr lang="en" u="sng">
                <a:solidFill>
                  <a:schemeClr val="hlink"/>
                </a:solidFill>
                <a:hlinkClick r:id="rId4"/>
              </a:rPr>
              <a:t>nejlepší</a:t>
            </a:r>
            <a:r>
              <a:rPr lang="en"/>
              <a:t> na světě (</a:t>
            </a:r>
            <a:r>
              <a:rPr lang="en" u="sng">
                <a:solidFill>
                  <a:schemeClr val="hlink"/>
                </a:solidFill>
                <a:hlinkClick r:id="rId5"/>
              </a:rPr>
              <a:t>ověřte</a:t>
            </a:r>
            <a:r>
              <a:rPr lang="en"/>
              <a:t> si sami),</a:t>
            </a:r>
            <a:br>
              <a:rPr lang="en"/>
            </a:br>
            <a:r>
              <a:rPr lang="en"/>
              <a:t>ale jak pokrýt </a:t>
            </a:r>
            <a:r>
              <a:rPr b="1" lang="en"/>
              <a:t>mnoho</a:t>
            </a:r>
            <a:r>
              <a:rPr lang="en"/>
              <a:t> jazyků?</a:t>
            </a:r>
            <a:br>
              <a:rPr lang="en"/>
            </a:br>
            <a:r>
              <a:rPr lang="en"/>
              <a:t>Kolik ztratíme překladem přes Aj?</a:t>
            </a:r>
            <a:endParaRPr/>
          </a:p>
          <a:p>
            <a:pPr indent="-317500" lvl="1" marL="914400" rtl="0" algn="l">
              <a:spcBef>
                <a:spcPts val="0"/>
              </a:spcBef>
              <a:spcAft>
                <a:spcPts val="0"/>
              </a:spcAft>
              <a:buSzPts val="1400"/>
              <a:buChar char="○"/>
            </a:pPr>
            <a:r>
              <a:rPr lang="en"/>
              <a:t>natrénovat přímé překlady a porovnat</a:t>
            </a:r>
            <a:br>
              <a:rPr lang="en"/>
            </a:br>
            <a:r>
              <a:rPr lang="en"/>
              <a:t>s překladem přes pivotní jazyk</a:t>
            </a:r>
            <a:br>
              <a:rPr lang="en"/>
            </a:br>
            <a:endParaRPr/>
          </a:p>
          <a:p>
            <a:pPr indent="-342900" lvl="0" marL="457200" rtl="0" algn="l">
              <a:spcBef>
                <a:spcPts val="0"/>
              </a:spcBef>
              <a:spcAft>
                <a:spcPts val="0"/>
              </a:spcAft>
              <a:buSzPts val="1800"/>
              <a:buChar char="●"/>
            </a:pPr>
            <a:r>
              <a:rPr lang="en"/>
              <a:t>Překlad webových stránek</a:t>
            </a:r>
            <a:endParaRPr/>
          </a:p>
          <a:p>
            <a:pPr indent="-317500" lvl="1" marL="914400" rtl="0" algn="l">
              <a:spcBef>
                <a:spcPts val="0"/>
              </a:spcBef>
              <a:spcAft>
                <a:spcPts val="0"/>
              </a:spcAft>
              <a:buSzPts val="1400"/>
              <a:buChar char="○"/>
            </a:pPr>
            <a:r>
              <a:rPr lang="en"/>
              <a:t>zachovat markup, přeložit obsah</a:t>
            </a:r>
            <a:br>
              <a:rPr lang="en"/>
            </a:br>
            <a:endParaRPr/>
          </a:p>
          <a:p>
            <a:pPr indent="-342900" lvl="0" marL="457200" rtl="0" algn="l">
              <a:spcBef>
                <a:spcPts val="0"/>
              </a:spcBef>
              <a:spcAft>
                <a:spcPts val="0"/>
              </a:spcAft>
              <a:buSzPts val="1800"/>
              <a:buChar char="●"/>
            </a:pPr>
            <a:r>
              <a:rPr lang="en"/>
              <a:t>NMT pro reformátování</a:t>
            </a:r>
            <a:endParaRPr/>
          </a:p>
          <a:p>
            <a:pPr indent="-317500" lvl="1" marL="914400" rtl="0" algn="l">
              <a:spcBef>
                <a:spcPts val="0"/>
              </a:spcBef>
              <a:spcAft>
                <a:spcPts val="0"/>
              </a:spcAft>
              <a:buSzPts val="1400"/>
              <a:buChar char="○"/>
            </a:pPr>
            <a:r>
              <a:rPr lang="en"/>
              <a:t>automaticky upravit např.</a:t>
            </a:r>
            <a:br>
              <a:rPr lang="en"/>
            </a:br>
            <a:r>
              <a:rPr lang="en"/>
              <a:t>bibliografické záznamy podle vzoru</a:t>
            </a:r>
            <a:br>
              <a:rPr lang="en"/>
            </a:br>
            <a:endParaRPr/>
          </a:p>
          <a:p>
            <a:pPr indent="-342900" lvl="0" marL="457200" rtl="0" algn="l">
              <a:spcBef>
                <a:spcPts val="0"/>
              </a:spcBef>
              <a:spcAft>
                <a:spcPts val="0"/>
              </a:spcAft>
              <a:buSzPts val="1800"/>
              <a:buChar char="●"/>
            </a:pPr>
            <a:r>
              <a:rPr lang="en"/>
              <a:t>Dvojjazyčný Google Doc</a:t>
            </a:r>
            <a:endParaRPr/>
          </a:p>
          <a:p>
            <a:pPr indent="-317500" lvl="1" marL="914400" rtl="0" algn="l">
              <a:spcBef>
                <a:spcPts val="0"/>
              </a:spcBef>
              <a:spcAft>
                <a:spcPts val="0"/>
              </a:spcAft>
              <a:buSzPts val="1400"/>
              <a:buChar char="○"/>
            </a:pPr>
            <a:r>
              <a:rPr lang="en"/>
              <a:t>textový editor pro dvousloupcové</a:t>
            </a:r>
            <a:br>
              <a:rPr lang="en"/>
            </a:br>
            <a:r>
              <a:rPr lang="en"/>
              <a:t>dokumenty (smlouvy ap.) s NMT</a:t>
            </a:r>
            <a:br>
              <a:rPr lang="en"/>
            </a:br>
            <a:endParaRPr/>
          </a:p>
          <a:p>
            <a:pPr indent="-342900" lvl="0" marL="457200" rtl="0" algn="l">
              <a:spcBef>
                <a:spcPts val="0"/>
              </a:spcBef>
              <a:spcAft>
                <a:spcPts val="0"/>
              </a:spcAft>
              <a:buSzPts val="1800"/>
              <a:buChar char="●"/>
            </a:pPr>
            <a:r>
              <a:rPr lang="en"/>
              <a:t>Využití NMT pro </a:t>
            </a:r>
            <a:r>
              <a:rPr lang="en" u="sng">
                <a:solidFill>
                  <a:schemeClr val="hlink"/>
                </a:solidFill>
                <a:hlinkClick r:id="rId6"/>
              </a:rPr>
              <a:t>generování poezie</a:t>
            </a:r>
            <a:r>
              <a:rPr lang="en"/>
              <a:t> nebo překlad do ostravštiny/hantecu</a:t>
            </a:r>
            <a:endParaRPr/>
          </a:p>
        </p:txBody>
      </p:sp>
      <p:sp>
        <p:nvSpPr>
          <p:cNvPr id="222" name="Google Shape;222;p17"/>
          <p:cNvSpPr txBox="1"/>
          <p:nvPr>
            <p:ph idx="2" type="body"/>
          </p:nvPr>
        </p:nvSpPr>
        <p:spPr>
          <a:xfrm>
            <a:off x="2122450" y="6323825"/>
            <a:ext cx="5481900" cy="45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Martin Popel, Ondřej Bojar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8"/>
          <p:cNvSpPr txBox="1"/>
          <p:nvPr>
            <p:ph idx="1" type="body"/>
          </p:nvPr>
        </p:nvSpPr>
        <p:spPr>
          <a:xfrm>
            <a:off x="311700" y="596025"/>
            <a:ext cx="8520600" cy="53865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generovat kartičky do hry iKnow (otázka, 3 nápovědy, řešení)</a:t>
            </a:r>
            <a:endParaRPr/>
          </a:p>
          <a:p>
            <a:pPr indent="0" lvl="0" marL="457200" rtl="0" algn="l">
              <a:spcBef>
                <a:spcPts val="1600"/>
              </a:spcBef>
              <a:spcAft>
                <a:spcPts val="0"/>
              </a:spcAft>
              <a:buNone/>
            </a:pPr>
            <a:r>
              <a:t/>
            </a:r>
            <a:endParaRPr/>
          </a:p>
          <a:p>
            <a:pPr indent="0" lvl="0" marL="457200" rtl="0" algn="l">
              <a:spcBef>
                <a:spcPts val="1600"/>
              </a:spcBef>
              <a:spcAft>
                <a:spcPts val="0"/>
              </a:spcAft>
              <a:buNone/>
            </a:pPr>
            <a:r>
              <a:t/>
            </a:r>
            <a:endParaRPr/>
          </a:p>
          <a:p>
            <a:pPr indent="0" lvl="0" marL="457200" rtl="0" algn="l">
              <a:spcBef>
                <a:spcPts val="1600"/>
              </a:spcBef>
              <a:spcAft>
                <a:spcPts val="0"/>
              </a:spcAft>
              <a:buNone/>
            </a:pPr>
            <a:r>
              <a:t/>
            </a:r>
            <a:endParaRPr/>
          </a:p>
          <a:p>
            <a:pPr indent="0" lvl="0" marL="457200" rtl="0" algn="l">
              <a:spcBef>
                <a:spcPts val="1600"/>
              </a:spcBef>
              <a:spcAft>
                <a:spcPts val="0"/>
              </a:spcAft>
              <a:buNone/>
            </a:pPr>
            <a:r>
              <a:t/>
            </a:r>
            <a:endParaRPr/>
          </a:p>
          <a:p>
            <a:pPr indent="-342900" lvl="0" marL="457200" rtl="0" algn="l">
              <a:spcBef>
                <a:spcPts val="1600"/>
              </a:spcBef>
              <a:spcAft>
                <a:spcPts val="0"/>
              </a:spcAft>
              <a:buSzPts val="1800"/>
              <a:buChar char="●"/>
            </a:pPr>
            <a:r>
              <a:rPr lang="en"/>
              <a:t>automaticky vytvářet nebo řešit jazykové testy (FCE)</a:t>
            </a:r>
            <a:br>
              <a:rPr lang="en"/>
            </a:br>
            <a:r>
              <a:rPr lang="en"/>
              <a:t>nebo </a:t>
            </a:r>
            <a:r>
              <a:rPr lang="en"/>
              <a:t>matematické slovní úlohy</a:t>
            </a:r>
            <a:endParaRPr/>
          </a:p>
          <a:p>
            <a:pPr indent="-342900" lvl="0" marL="457200" rtl="0" algn="l">
              <a:spcBef>
                <a:spcPts val="0"/>
              </a:spcBef>
              <a:spcAft>
                <a:spcPts val="0"/>
              </a:spcAft>
              <a:buSzPts val="1800"/>
              <a:buChar char="●"/>
            </a:pPr>
            <a:r>
              <a:rPr lang="en"/>
              <a:t>generovat textový popis ze strukturovaných údajů</a:t>
            </a:r>
            <a:br>
              <a:rPr lang="en"/>
            </a:br>
            <a:r>
              <a:rPr lang="en"/>
              <a:t>(např. předpověď počasí, popis trasy)</a:t>
            </a:r>
            <a:endParaRPr/>
          </a:p>
          <a:p>
            <a:pPr indent="-342900" lvl="0" marL="457200" rtl="0" algn="l">
              <a:spcBef>
                <a:spcPts val="0"/>
              </a:spcBef>
              <a:spcAft>
                <a:spcPts val="0"/>
              </a:spcAft>
              <a:buSzPts val="1800"/>
              <a:buChar char="●"/>
            </a:pPr>
            <a:r>
              <a:rPr lang="en"/>
              <a:t>generovat šifry či hádanky (např. synonyma, dvojznačná slova…)</a:t>
            </a:r>
            <a:endParaRPr/>
          </a:p>
          <a:p>
            <a:pPr indent="-342900" lvl="0" marL="457200" rtl="0" algn="l">
              <a:spcBef>
                <a:spcPts val="0"/>
              </a:spcBef>
              <a:spcAft>
                <a:spcPts val="0"/>
              </a:spcAft>
              <a:buSzPts val="1800"/>
              <a:buChar char="●"/>
            </a:pPr>
            <a:r>
              <a:rPr lang="en"/>
              <a:t>generovat diskuzní příspěvky “na iDnes” (rasistický, pro/protizemanovský…)</a:t>
            </a:r>
            <a:endParaRPr/>
          </a:p>
          <a:p>
            <a:pPr indent="-342900" lvl="0" marL="457200" rtl="0" algn="l">
              <a:spcBef>
                <a:spcPts val="0"/>
              </a:spcBef>
              <a:spcAft>
                <a:spcPts val="0"/>
              </a:spcAft>
              <a:buSzPts val="1800"/>
              <a:buChar char="●"/>
            </a:pPr>
            <a:r>
              <a:rPr lang="en"/>
              <a:t>spojení receptů (sloučit 3 podobné recepty na knedlík do jednoho)</a:t>
            </a:r>
            <a:endParaRPr/>
          </a:p>
          <a:p>
            <a:pPr indent="-342900" lvl="0" marL="457200" rtl="0" algn="l">
              <a:spcBef>
                <a:spcPts val="0"/>
              </a:spcBef>
              <a:spcAft>
                <a:spcPts val="0"/>
              </a:spcAft>
              <a:buSzPts val="1800"/>
              <a:buChar char="●"/>
            </a:pPr>
            <a:r>
              <a:rPr lang="en"/>
              <a:t>generovat jednoduchou křížovku (hřebenovka) včetně legendy</a:t>
            </a:r>
            <a:endParaRPr/>
          </a:p>
          <a:p>
            <a:pPr indent="-342900" lvl="0" marL="457200" rtl="0" algn="l">
              <a:spcBef>
                <a:spcPts val="0"/>
              </a:spcBef>
              <a:spcAft>
                <a:spcPts val="0"/>
              </a:spcAft>
              <a:buSzPts val="1800"/>
              <a:buChar char="●"/>
            </a:pPr>
            <a:r>
              <a:rPr lang="en"/>
              <a:t>převod textu minulost/budoucnost, vykání/tykání…</a:t>
            </a:r>
            <a:endParaRPr/>
          </a:p>
          <a:p>
            <a:pPr indent="-342900" lvl="0" marL="457200" rtl="0" algn="l">
              <a:spcBef>
                <a:spcPts val="0"/>
              </a:spcBef>
              <a:spcAft>
                <a:spcPts val="0"/>
              </a:spcAft>
              <a:buSzPts val="1800"/>
              <a:buChar char="●"/>
            </a:pPr>
            <a:r>
              <a:rPr lang="en"/>
              <a:t>…a další na </a:t>
            </a:r>
            <a:r>
              <a:rPr lang="en" u="sng">
                <a:solidFill>
                  <a:schemeClr val="hlink"/>
                </a:solidFill>
                <a:hlinkClick r:id="rId3"/>
              </a:rPr>
              <a:t>http://ufal.cz/rudolf-rosa/projekty</a:t>
            </a:r>
            <a:endParaRPr/>
          </a:p>
        </p:txBody>
      </p:sp>
      <p:pic>
        <p:nvPicPr>
          <p:cNvPr id="228" name="Google Shape;228;p18"/>
          <p:cNvPicPr preferRelativeResize="0"/>
          <p:nvPr/>
        </p:nvPicPr>
        <p:blipFill rotWithShape="1">
          <a:blip r:embed="rId4">
            <a:alphaModFix/>
          </a:blip>
          <a:srcRect b="27388" l="0" r="0" t="0"/>
          <a:stretch/>
        </p:blipFill>
        <p:spPr>
          <a:xfrm>
            <a:off x="1249150" y="1027550"/>
            <a:ext cx="4058150" cy="2113150"/>
          </a:xfrm>
          <a:prstGeom prst="rect">
            <a:avLst/>
          </a:prstGeom>
          <a:noFill/>
          <a:ln>
            <a:noFill/>
          </a:ln>
        </p:spPr>
      </p:pic>
      <p:sp>
        <p:nvSpPr>
          <p:cNvPr id="229" name="Google Shape;229;p18"/>
          <p:cNvSpPr txBox="1"/>
          <p:nvPr>
            <p:ph type="title"/>
          </p:nvPr>
        </p:nvSpPr>
        <p:spPr>
          <a:xfrm>
            <a:off x="311700" y="71825"/>
            <a:ext cx="8520600" cy="688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Hraní si s jazykem</a:t>
            </a:r>
            <a:endParaRPr/>
          </a:p>
        </p:txBody>
      </p:sp>
      <p:sp>
        <p:nvSpPr>
          <p:cNvPr id="230" name="Google Shape;230;p18"/>
          <p:cNvSpPr txBox="1"/>
          <p:nvPr>
            <p:ph idx="2" type="body"/>
          </p:nvPr>
        </p:nvSpPr>
        <p:spPr>
          <a:xfrm>
            <a:off x="2122450" y="6323825"/>
            <a:ext cx="5481900" cy="45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Rudolf Rosa</a:t>
            </a:r>
            <a:endParaRPr/>
          </a:p>
        </p:txBody>
      </p:sp>
      <p:pic>
        <p:nvPicPr>
          <p:cNvPr id="231" name="Google Shape;231;p18"/>
          <p:cNvPicPr preferRelativeResize="0"/>
          <p:nvPr/>
        </p:nvPicPr>
        <p:blipFill>
          <a:blip r:embed="rId5">
            <a:alphaModFix/>
          </a:blip>
          <a:stretch>
            <a:fillRect/>
          </a:stretch>
        </p:blipFill>
        <p:spPr>
          <a:xfrm>
            <a:off x="5307300" y="1027538"/>
            <a:ext cx="2038350" cy="22383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19"/>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Vyhledávání nových slov v textech</a:t>
            </a:r>
            <a:endParaRPr/>
          </a:p>
        </p:txBody>
      </p:sp>
      <p:sp>
        <p:nvSpPr>
          <p:cNvPr id="237" name="Google Shape;237;p19"/>
          <p:cNvSpPr txBox="1"/>
          <p:nvPr>
            <p:ph idx="1" type="body"/>
          </p:nvPr>
        </p:nvSpPr>
        <p:spPr>
          <a:xfrm>
            <a:off x="311700" y="1536625"/>
            <a:ext cx="6465300" cy="4555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V nejrůznějších médiích se denně objevují nová slova.</a:t>
            </a:r>
            <a:endParaRPr/>
          </a:p>
          <a:p>
            <a:pPr indent="-342900" lvl="0" marL="457200" rtl="0" algn="l">
              <a:spcBef>
                <a:spcPts val="0"/>
              </a:spcBef>
              <a:spcAft>
                <a:spcPts val="0"/>
              </a:spcAft>
              <a:buSzPts val="1800"/>
              <a:buChar char="●"/>
            </a:pPr>
            <a:r>
              <a:rPr lang="en"/>
              <a:t>Chceme je mít všechny ve slovníku? Většinu ano.</a:t>
            </a:r>
            <a:endParaRPr/>
          </a:p>
          <a:p>
            <a:pPr indent="-342900" lvl="0" marL="457200" rtl="0" algn="l">
              <a:spcBef>
                <a:spcPts val="0"/>
              </a:spcBef>
              <a:spcAft>
                <a:spcPts val="0"/>
              </a:spcAft>
              <a:buSzPts val="1800"/>
              <a:buChar char="●"/>
            </a:pPr>
            <a:r>
              <a:rPr lang="en"/>
              <a:t>Dosud se to (někde) dělá ručně!</a:t>
            </a:r>
            <a:endParaRPr/>
          </a:p>
          <a:p>
            <a:pPr indent="-342900" lvl="0" marL="457200" rtl="0" algn="l">
              <a:spcBef>
                <a:spcPts val="0"/>
              </a:spcBef>
              <a:spcAft>
                <a:spcPts val="0"/>
              </a:spcAft>
              <a:buSzPts val="1800"/>
              <a:buChar char="●"/>
            </a:pPr>
            <a:r>
              <a:rPr lang="en"/>
              <a:t>Možnost spolupráce na tvorbě opravdových slovníků.</a:t>
            </a:r>
            <a:endParaRPr/>
          </a:p>
          <a:p>
            <a:pPr indent="0" lvl="0" marL="914400" rtl="0" algn="l">
              <a:lnSpc>
                <a:spcPct val="100000"/>
              </a:lnSpc>
              <a:spcBef>
                <a:spcPts val="1600"/>
              </a:spcBef>
              <a:spcAft>
                <a:spcPts val="0"/>
              </a:spcAft>
              <a:buNone/>
            </a:pPr>
            <a:r>
              <a:t/>
            </a:r>
            <a:endParaRPr sz="1800"/>
          </a:p>
          <a:p>
            <a:pPr indent="-317500" lvl="1" marL="914400" rtl="0" algn="l">
              <a:lnSpc>
                <a:spcPct val="100000"/>
              </a:lnSpc>
              <a:spcBef>
                <a:spcPts val="0"/>
              </a:spcBef>
              <a:spcAft>
                <a:spcPts val="0"/>
              </a:spcAft>
              <a:buSzPts val="1400"/>
              <a:buChar char="○"/>
            </a:pPr>
            <a:r>
              <a:rPr b="1" lang="en">
                <a:solidFill>
                  <a:schemeClr val="dk1"/>
                </a:solidFill>
              </a:rPr>
              <a:t>přepodstatňovatel</a:t>
            </a:r>
            <a:endParaRPr b="1">
              <a:solidFill>
                <a:schemeClr val="dk1"/>
              </a:solidFill>
            </a:endParaRPr>
          </a:p>
          <a:p>
            <a:pPr indent="-317500" lvl="1" marL="914400" rtl="0" algn="l">
              <a:lnSpc>
                <a:spcPct val="100000"/>
              </a:lnSpc>
              <a:spcBef>
                <a:spcPts val="0"/>
              </a:spcBef>
              <a:spcAft>
                <a:spcPts val="0"/>
              </a:spcAft>
              <a:buClr>
                <a:schemeClr val="dk1"/>
              </a:buClr>
              <a:buSzPts val="1400"/>
              <a:buChar char="○"/>
            </a:pPr>
            <a:r>
              <a:rPr b="1" lang="en">
                <a:solidFill>
                  <a:schemeClr val="dk1"/>
                </a:solidFill>
              </a:rPr>
              <a:t>shelfie</a:t>
            </a:r>
            <a:r>
              <a:rPr lang="en">
                <a:solidFill>
                  <a:schemeClr val="dk1"/>
                </a:solidFill>
              </a:rPr>
              <a:t> (ne, to není překlep!)</a:t>
            </a:r>
            <a:endParaRPr>
              <a:solidFill>
                <a:schemeClr val="dk1"/>
              </a:solidFill>
            </a:endParaRPr>
          </a:p>
          <a:p>
            <a:pPr indent="-317500" lvl="1" marL="914400" rtl="0" algn="l">
              <a:lnSpc>
                <a:spcPct val="100000"/>
              </a:lnSpc>
              <a:spcBef>
                <a:spcPts val="0"/>
              </a:spcBef>
              <a:spcAft>
                <a:spcPts val="0"/>
              </a:spcAft>
              <a:buClr>
                <a:schemeClr val="dk1"/>
              </a:buClr>
              <a:buSzPts val="1400"/>
              <a:buChar char="○"/>
            </a:pPr>
            <a:r>
              <a:rPr b="1" lang="en">
                <a:solidFill>
                  <a:schemeClr val="dk1"/>
                </a:solidFill>
              </a:rPr>
              <a:t>haldoviště</a:t>
            </a:r>
            <a:endParaRPr b="1">
              <a:solidFill>
                <a:schemeClr val="dk1"/>
              </a:solidFill>
            </a:endParaRPr>
          </a:p>
          <a:p>
            <a:pPr indent="-317500" lvl="1" marL="914400" rtl="0" algn="l">
              <a:lnSpc>
                <a:spcPct val="100000"/>
              </a:lnSpc>
              <a:spcBef>
                <a:spcPts val="0"/>
              </a:spcBef>
              <a:spcAft>
                <a:spcPts val="0"/>
              </a:spcAft>
              <a:buClr>
                <a:schemeClr val="dk1"/>
              </a:buClr>
              <a:buSzPts val="1400"/>
              <a:buChar char="○"/>
            </a:pPr>
            <a:r>
              <a:rPr b="1" lang="en">
                <a:solidFill>
                  <a:schemeClr val="dk1"/>
                </a:solidFill>
              </a:rPr>
              <a:t>trojchřtání</a:t>
            </a:r>
            <a:endParaRPr b="1">
              <a:solidFill>
                <a:schemeClr val="dk1"/>
              </a:solidFill>
            </a:endParaRPr>
          </a:p>
          <a:p>
            <a:pPr indent="-317500" lvl="1" marL="914400" rtl="0" algn="l">
              <a:lnSpc>
                <a:spcPct val="100000"/>
              </a:lnSpc>
              <a:spcBef>
                <a:spcPts val="0"/>
              </a:spcBef>
              <a:spcAft>
                <a:spcPts val="0"/>
              </a:spcAft>
              <a:buClr>
                <a:schemeClr val="dk1"/>
              </a:buClr>
              <a:buSzPts val="1400"/>
              <a:buChar char="○"/>
            </a:pPr>
            <a:r>
              <a:rPr b="1" lang="en">
                <a:solidFill>
                  <a:schemeClr val="dk1"/>
                </a:solidFill>
              </a:rPr>
              <a:t>travolťácky</a:t>
            </a:r>
            <a:endParaRPr b="1">
              <a:solidFill>
                <a:schemeClr val="dk1"/>
              </a:solidFill>
            </a:endParaRPr>
          </a:p>
          <a:p>
            <a:pPr indent="-317500" lvl="1" marL="914400" rtl="0" algn="l">
              <a:lnSpc>
                <a:spcPct val="100000"/>
              </a:lnSpc>
              <a:spcBef>
                <a:spcPts val="0"/>
              </a:spcBef>
              <a:spcAft>
                <a:spcPts val="0"/>
              </a:spcAft>
              <a:buClr>
                <a:schemeClr val="dk1"/>
              </a:buClr>
              <a:buSzPts val="1400"/>
              <a:buChar char="○"/>
            </a:pPr>
            <a:r>
              <a:rPr b="1" lang="en">
                <a:solidFill>
                  <a:schemeClr val="dk1"/>
                </a:solidFill>
              </a:rPr>
              <a:t>biozklamání</a:t>
            </a:r>
            <a:endParaRPr b="1">
              <a:solidFill>
                <a:schemeClr val="dk1"/>
              </a:solidFill>
            </a:endParaRPr>
          </a:p>
          <a:p>
            <a:pPr indent="0" lvl="0" marL="0" rtl="0" algn="l">
              <a:spcBef>
                <a:spcPts val="0"/>
              </a:spcBef>
              <a:spcAft>
                <a:spcPts val="0"/>
              </a:spcAft>
              <a:buNone/>
            </a:pPr>
            <a:r>
              <a:t/>
            </a:r>
            <a:endParaRPr/>
          </a:p>
          <a:p>
            <a:pPr indent="-342900" lvl="0" marL="457200" rtl="0" algn="l">
              <a:spcBef>
                <a:spcPts val="1600"/>
              </a:spcBef>
              <a:spcAft>
                <a:spcPts val="0"/>
              </a:spcAft>
              <a:buSzPts val="1800"/>
              <a:buChar char="●"/>
            </a:pPr>
            <a:r>
              <a:rPr lang="en"/>
              <a:t>Víte, že v každých novinách je</a:t>
            </a:r>
            <a:br>
              <a:rPr lang="en"/>
            </a:br>
            <a:r>
              <a:rPr lang="en"/>
              <a:t>v průměru asi 4% slov, která</a:t>
            </a:r>
            <a:br>
              <a:rPr lang="en"/>
            </a:br>
            <a:r>
              <a:rPr lang="en"/>
              <a:t>neznají současné slovníky? </a:t>
            </a:r>
            <a:endParaRPr/>
          </a:p>
          <a:p>
            <a:pPr indent="0" lvl="0" marL="457200" rtl="0" algn="l">
              <a:spcBef>
                <a:spcPts val="1600"/>
              </a:spcBef>
              <a:spcAft>
                <a:spcPts val="0"/>
              </a:spcAft>
              <a:buNone/>
            </a:pPr>
            <a:r>
              <a:t/>
            </a:r>
            <a:endParaRPr/>
          </a:p>
          <a:p>
            <a:pPr indent="0" lvl="0" marL="0" rtl="0" algn="l">
              <a:spcBef>
                <a:spcPts val="1600"/>
              </a:spcBef>
              <a:spcAft>
                <a:spcPts val="0"/>
              </a:spcAft>
              <a:buNone/>
            </a:pPr>
            <a:r>
              <a:t/>
            </a:r>
            <a:endParaRPr/>
          </a:p>
          <a:p>
            <a:pPr indent="0" lvl="0" marL="457200" rtl="0" algn="l">
              <a:spcBef>
                <a:spcPts val="1600"/>
              </a:spcBef>
              <a:spcAft>
                <a:spcPts val="1600"/>
              </a:spcAft>
              <a:buNone/>
            </a:pPr>
            <a:r>
              <a:t/>
            </a:r>
            <a:endParaRPr/>
          </a:p>
        </p:txBody>
      </p:sp>
      <p:sp>
        <p:nvSpPr>
          <p:cNvPr id="238" name="Google Shape;238;p19"/>
          <p:cNvSpPr txBox="1"/>
          <p:nvPr>
            <p:ph idx="2" type="body"/>
          </p:nvPr>
        </p:nvSpPr>
        <p:spPr>
          <a:xfrm>
            <a:off x="2122450" y="6323825"/>
            <a:ext cx="5481900" cy="45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Jaroslava Hlaváčová</a:t>
            </a:r>
            <a:endParaRPr/>
          </a:p>
        </p:txBody>
      </p:sp>
      <p:sp>
        <p:nvSpPr>
          <p:cNvPr id="239" name="Google Shape;239;p19"/>
          <p:cNvSpPr txBox="1"/>
          <p:nvPr/>
        </p:nvSpPr>
        <p:spPr>
          <a:xfrm rot="2034862">
            <a:off x="3741099" y="4486639"/>
            <a:ext cx="1126438" cy="36078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240" name="Google Shape;240;p19"/>
          <p:cNvPicPr preferRelativeResize="0"/>
          <p:nvPr/>
        </p:nvPicPr>
        <p:blipFill>
          <a:blip r:embed="rId3">
            <a:alphaModFix/>
          </a:blip>
          <a:stretch>
            <a:fillRect/>
          </a:stretch>
        </p:blipFill>
        <p:spPr>
          <a:xfrm>
            <a:off x="4096075" y="2916400"/>
            <a:ext cx="4605576" cy="3260749"/>
          </a:xfrm>
          <a:prstGeom prst="rect">
            <a:avLst/>
          </a:prstGeom>
          <a:noFill/>
          <a:ln>
            <a:noFill/>
          </a:ln>
        </p:spPr>
      </p:pic>
      <p:sp>
        <p:nvSpPr>
          <p:cNvPr id="241" name="Google Shape;241;p19"/>
          <p:cNvSpPr txBox="1"/>
          <p:nvPr/>
        </p:nvSpPr>
        <p:spPr>
          <a:xfrm>
            <a:off x="6797250" y="6177150"/>
            <a:ext cx="1904400" cy="190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600"/>
              <a:t>Photo: </a:t>
            </a:r>
            <a:r>
              <a:rPr lang="en" sz="600" u="sng">
                <a:solidFill>
                  <a:schemeClr val="hlink"/>
                </a:solidFill>
                <a:hlinkClick r:id="rId4"/>
              </a:rPr>
              <a:t>MSUB Library</a:t>
            </a:r>
            <a:endParaRPr sz="6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20"/>
          <p:cNvSpPr txBox="1"/>
          <p:nvPr>
            <p:ph type="title"/>
          </p:nvPr>
        </p:nvSpPr>
        <p:spPr>
          <a:xfrm>
            <a:off x="2018100" y="279350"/>
            <a:ext cx="5107800" cy="763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Extrakce informací z knihy</a:t>
            </a:r>
            <a:endParaRPr/>
          </a:p>
        </p:txBody>
      </p:sp>
      <p:sp>
        <p:nvSpPr>
          <p:cNvPr id="247" name="Google Shape;247;p20"/>
          <p:cNvSpPr txBox="1"/>
          <p:nvPr>
            <p:ph idx="1" type="body"/>
          </p:nvPr>
        </p:nvSpPr>
        <p:spPr>
          <a:xfrm>
            <a:off x="311700" y="1042850"/>
            <a:ext cx="8529000" cy="2702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vytvoření aplikace, která na základě vloženého textu/knihy vypíše základní informace o postavách a ději</a:t>
            </a:r>
            <a:endParaRPr/>
          </a:p>
          <a:p>
            <a:pPr indent="-342900" lvl="0" marL="457200" rtl="0" algn="l">
              <a:spcBef>
                <a:spcPts val="0"/>
              </a:spcBef>
              <a:spcAft>
                <a:spcPts val="0"/>
              </a:spcAft>
              <a:buSzPts val="1800"/>
              <a:buChar char="●"/>
            </a:pPr>
            <a:r>
              <a:rPr lang="en"/>
              <a:t>spousta možností od triviálních (nalezení hlavních postav) až po velmi složité a téměř nemožné (určení kdy a kde se která osoba nachází)</a:t>
            </a:r>
            <a:endParaRPr/>
          </a:p>
          <a:p>
            <a:pPr indent="-317500" lvl="1" marL="914400" rtl="0" algn="l">
              <a:spcBef>
                <a:spcPts val="0"/>
              </a:spcBef>
              <a:spcAft>
                <a:spcPts val="0"/>
              </a:spcAft>
              <a:buSzPts val="1400"/>
              <a:buChar char="○"/>
            </a:pPr>
            <a:r>
              <a:rPr lang="en"/>
              <a:t>hlavní postavy</a:t>
            </a:r>
            <a:endParaRPr/>
          </a:p>
          <a:p>
            <a:pPr indent="-317500" lvl="1" marL="914400" rtl="0" algn="l">
              <a:spcBef>
                <a:spcPts val="0"/>
              </a:spcBef>
              <a:spcAft>
                <a:spcPts val="0"/>
              </a:spcAft>
              <a:buSzPts val="1400"/>
              <a:buChar char="○"/>
            </a:pPr>
            <a:r>
              <a:rPr lang="en"/>
              <a:t>vztahy mezi postavami</a:t>
            </a:r>
            <a:endParaRPr/>
          </a:p>
          <a:p>
            <a:pPr indent="-317500" lvl="1" marL="914400" rtl="0" algn="l">
              <a:spcBef>
                <a:spcPts val="0"/>
              </a:spcBef>
              <a:spcAft>
                <a:spcPts val="0"/>
              </a:spcAft>
              <a:buSzPts val="1400"/>
              <a:buChar char="○"/>
            </a:pPr>
            <a:r>
              <a:rPr lang="en"/>
              <a:t>časová osa: kde se o kom mluví, jak se jednotlivé postavy spolu setkávají</a:t>
            </a:r>
            <a:endParaRPr/>
          </a:p>
          <a:p>
            <a:pPr indent="-317500" lvl="1" marL="914400" rtl="0" algn="l">
              <a:spcBef>
                <a:spcPts val="0"/>
              </a:spcBef>
              <a:spcAft>
                <a:spcPts val="0"/>
              </a:spcAft>
              <a:buSzPts val="1400"/>
              <a:buChar char="○"/>
            </a:pPr>
            <a:r>
              <a:rPr lang="en"/>
              <a:t>časová osa: kde se odehrává aktuální děj?</a:t>
            </a:r>
            <a:endParaRPr/>
          </a:p>
          <a:p>
            <a:pPr indent="0" lvl="0" marL="0" rtl="0" algn="l">
              <a:spcBef>
                <a:spcPts val="1600"/>
              </a:spcBef>
              <a:spcAft>
                <a:spcPts val="1600"/>
              </a:spcAft>
              <a:buNone/>
            </a:pPr>
            <a:r>
              <a:t/>
            </a:r>
            <a:endParaRPr/>
          </a:p>
        </p:txBody>
      </p:sp>
      <p:sp>
        <p:nvSpPr>
          <p:cNvPr id="248" name="Google Shape;248;p20"/>
          <p:cNvSpPr txBox="1"/>
          <p:nvPr>
            <p:ph idx="2" type="body"/>
          </p:nvPr>
        </p:nvSpPr>
        <p:spPr>
          <a:xfrm>
            <a:off x="2122450" y="6323825"/>
            <a:ext cx="5481900" cy="45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David Mareček     &lt;marecek@ufal.mff.cuni.cz&gt;</a:t>
            </a:r>
            <a:endParaRPr/>
          </a:p>
        </p:txBody>
      </p:sp>
      <p:pic>
        <p:nvPicPr>
          <p:cNvPr id="249" name="Google Shape;249;p20"/>
          <p:cNvPicPr preferRelativeResize="0"/>
          <p:nvPr/>
        </p:nvPicPr>
        <p:blipFill rotWithShape="1">
          <a:blip r:embed="rId3">
            <a:alphaModFix/>
          </a:blip>
          <a:srcRect b="0" l="0" r="0" t="0"/>
          <a:stretch/>
        </p:blipFill>
        <p:spPr>
          <a:xfrm>
            <a:off x="4469200" y="3543650"/>
            <a:ext cx="4576323" cy="2475375"/>
          </a:xfrm>
          <a:prstGeom prst="rect">
            <a:avLst/>
          </a:prstGeom>
          <a:noFill/>
          <a:ln>
            <a:noFill/>
          </a:ln>
        </p:spPr>
      </p:pic>
      <p:sp>
        <p:nvSpPr>
          <p:cNvPr id="250" name="Google Shape;250;p20"/>
          <p:cNvSpPr txBox="1"/>
          <p:nvPr/>
        </p:nvSpPr>
        <p:spPr>
          <a:xfrm>
            <a:off x="4687575" y="5679625"/>
            <a:ext cx="2022900" cy="37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1100"/>
              <a:t>Sněhurka a sedm trpaslíků</a:t>
            </a:r>
            <a:endParaRPr b="1" i="1" sz="1100"/>
          </a:p>
        </p:txBody>
      </p:sp>
      <p:pic>
        <p:nvPicPr>
          <p:cNvPr id="251" name="Google Shape;251;p20"/>
          <p:cNvPicPr preferRelativeResize="0"/>
          <p:nvPr/>
        </p:nvPicPr>
        <p:blipFill>
          <a:blip r:embed="rId4">
            <a:alphaModFix/>
          </a:blip>
          <a:stretch>
            <a:fillRect/>
          </a:stretch>
        </p:blipFill>
        <p:spPr>
          <a:xfrm>
            <a:off x="311700" y="3745250"/>
            <a:ext cx="3717376" cy="22737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21"/>
          <p:cNvSpPr txBox="1"/>
          <p:nvPr>
            <p:ph type="title"/>
          </p:nvPr>
        </p:nvSpPr>
        <p:spPr>
          <a:xfrm>
            <a:off x="311700" y="447992"/>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Dialogové systémy – mluvte s počítačem</a:t>
            </a:r>
            <a:endParaRPr/>
          </a:p>
        </p:txBody>
      </p:sp>
      <p:sp>
        <p:nvSpPr>
          <p:cNvPr id="257" name="Google Shape;257;p21"/>
          <p:cNvSpPr txBox="1"/>
          <p:nvPr>
            <p:ph idx="1" type="body"/>
          </p:nvPr>
        </p:nvSpPr>
        <p:spPr>
          <a:xfrm>
            <a:off x="311700" y="1211500"/>
            <a:ext cx="4443600" cy="4880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Naučte počítač mluvit o konkrétním tématu:</a:t>
            </a:r>
            <a:endParaRPr/>
          </a:p>
          <a:p>
            <a:pPr indent="-317500" lvl="1" marL="914400" rtl="0" algn="l">
              <a:spcBef>
                <a:spcPts val="0"/>
              </a:spcBef>
              <a:spcAft>
                <a:spcPts val="0"/>
              </a:spcAft>
              <a:buSzPts val="1400"/>
              <a:buChar char="○"/>
            </a:pPr>
            <a:r>
              <a:rPr lang="en"/>
              <a:t>počasí</a:t>
            </a:r>
            <a:endParaRPr/>
          </a:p>
          <a:p>
            <a:pPr indent="-317500" lvl="1" marL="914400" rtl="0" algn="l">
              <a:spcBef>
                <a:spcPts val="0"/>
              </a:spcBef>
              <a:spcAft>
                <a:spcPts val="0"/>
              </a:spcAft>
              <a:buSzPts val="1400"/>
              <a:buChar char="○"/>
            </a:pPr>
            <a:r>
              <a:rPr lang="en"/>
              <a:t>městská doprava</a:t>
            </a:r>
            <a:endParaRPr/>
          </a:p>
          <a:p>
            <a:pPr indent="-317500" lvl="1" marL="914400" rtl="0" algn="l">
              <a:spcBef>
                <a:spcPts val="0"/>
              </a:spcBef>
              <a:spcAft>
                <a:spcPts val="0"/>
              </a:spcAft>
              <a:buSzPts val="1400"/>
              <a:buChar char="○"/>
            </a:pPr>
            <a:r>
              <a:rPr lang="en"/>
              <a:t>televizní program</a:t>
            </a:r>
            <a:endParaRPr/>
          </a:p>
          <a:p>
            <a:pPr indent="-317500" lvl="1" marL="914400" rtl="0" algn="l">
              <a:spcBef>
                <a:spcPts val="0"/>
              </a:spcBef>
              <a:spcAft>
                <a:spcPts val="0"/>
              </a:spcAft>
              <a:buSzPts val="1400"/>
              <a:buChar char="○"/>
            </a:pPr>
            <a:r>
              <a:rPr lang="en"/>
              <a:t>filmy</a:t>
            </a:r>
            <a:endParaRPr/>
          </a:p>
          <a:p>
            <a:pPr indent="-317500" lvl="1" marL="914400" rtl="0" algn="l">
              <a:spcBef>
                <a:spcPts val="0"/>
              </a:spcBef>
              <a:spcAft>
                <a:spcPts val="0"/>
              </a:spcAft>
              <a:buSzPts val="1400"/>
              <a:buChar char="○"/>
            </a:pPr>
            <a:r>
              <a:rPr lang="en"/>
              <a:t>hudba</a:t>
            </a:r>
            <a:endParaRPr/>
          </a:p>
          <a:p>
            <a:pPr indent="-317500" lvl="1" marL="914400" rtl="0" algn="l">
              <a:spcBef>
                <a:spcPts val="0"/>
              </a:spcBef>
              <a:spcAft>
                <a:spcPts val="0"/>
              </a:spcAft>
              <a:buSzPts val="1400"/>
              <a:buChar char="○"/>
            </a:pPr>
            <a:r>
              <a:rPr lang="en"/>
              <a:t>zprávy</a:t>
            </a:r>
            <a:endParaRPr/>
          </a:p>
          <a:p>
            <a:pPr indent="-317500" lvl="1" marL="914400" rtl="0" algn="l">
              <a:spcBef>
                <a:spcPts val="0"/>
              </a:spcBef>
              <a:spcAft>
                <a:spcPts val="0"/>
              </a:spcAft>
              <a:buSzPts val="1400"/>
              <a:buChar char="○"/>
            </a:pPr>
            <a:r>
              <a:rPr lang="en"/>
              <a:t>…</a:t>
            </a:r>
            <a:endParaRPr/>
          </a:p>
          <a:p>
            <a:pPr indent="-342900" lvl="0" marL="457200" rtl="0" algn="l">
              <a:spcBef>
                <a:spcPts val="1000"/>
              </a:spcBef>
              <a:spcAft>
                <a:spcPts val="0"/>
              </a:spcAft>
              <a:buSzPts val="1800"/>
              <a:buChar char="●"/>
            </a:pPr>
            <a:r>
              <a:rPr lang="en"/>
              <a:t>Naučte počítač </a:t>
            </a:r>
            <a:br>
              <a:rPr lang="en"/>
            </a:br>
            <a:r>
              <a:rPr lang="en"/>
              <a:t>zdvořilostní konverzaci</a:t>
            </a:r>
            <a:endParaRPr/>
          </a:p>
          <a:p>
            <a:pPr indent="-317500" lvl="1" marL="914400" rtl="0" algn="l">
              <a:spcBef>
                <a:spcPts val="1000"/>
              </a:spcBef>
              <a:spcAft>
                <a:spcPts val="0"/>
              </a:spcAft>
              <a:buSzPts val="1400"/>
              <a:buChar char="○"/>
            </a:pPr>
            <a:r>
              <a:rPr lang="en"/>
              <a:t>oblafněte Turingův test</a:t>
            </a:r>
            <a:endParaRPr/>
          </a:p>
          <a:p>
            <a:pPr indent="-342900" lvl="0" marL="457200" rtl="0" algn="l">
              <a:spcBef>
                <a:spcPts val="1600"/>
              </a:spcBef>
              <a:spcAft>
                <a:spcPts val="0"/>
              </a:spcAft>
              <a:buSzPts val="1800"/>
              <a:buChar char="●"/>
            </a:pPr>
            <a:r>
              <a:rPr lang="en"/>
              <a:t>Nechte počítač, ať se to naučí sám</a:t>
            </a:r>
            <a:endParaRPr/>
          </a:p>
          <a:p>
            <a:pPr indent="-317500" lvl="1" marL="914400" rtl="0" algn="l">
              <a:spcBef>
                <a:spcPts val="1000"/>
              </a:spcBef>
              <a:spcAft>
                <a:spcPts val="0"/>
              </a:spcAft>
              <a:buSzPts val="1400"/>
              <a:buChar char="○"/>
            </a:pPr>
            <a:r>
              <a:rPr lang="en"/>
              <a:t>výběr vhodné odpovědi z velké databáze</a:t>
            </a:r>
            <a:endParaRPr/>
          </a:p>
          <a:p>
            <a:pPr indent="-317500" lvl="1" marL="914400" rtl="0" algn="l">
              <a:spcBef>
                <a:spcPts val="0"/>
              </a:spcBef>
              <a:spcAft>
                <a:spcPts val="0"/>
              </a:spcAft>
              <a:buSzPts val="1400"/>
              <a:buChar char="○"/>
            </a:pPr>
            <a:r>
              <a:rPr lang="en"/>
              <a:t>strojové učení, neuronové sítě</a:t>
            </a:r>
            <a:endParaRPr/>
          </a:p>
          <a:p>
            <a:pPr indent="0" lvl="0" marL="91440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258" name="Google Shape;258;p21"/>
          <p:cNvSpPr txBox="1"/>
          <p:nvPr>
            <p:ph idx="2" type="body"/>
          </p:nvPr>
        </p:nvSpPr>
        <p:spPr>
          <a:xfrm>
            <a:off x="2122450" y="6323825"/>
            <a:ext cx="5481900" cy="45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Ondřej Dušek &lt;odusek@ufal.mff.cuni.cz&gt;</a:t>
            </a:r>
            <a:endParaRPr/>
          </a:p>
        </p:txBody>
      </p:sp>
      <p:pic>
        <p:nvPicPr>
          <p:cNvPr id="259" name="Google Shape;259;p21"/>
          <p:cNvPicPr preferRelativeResize="0"/>
          <p:nvPr/>
        </p:nvPicPr>
        <p:blipFill>
          <a:blip r:embed="rId3">
            <a:alphaModFix/>
          </a:blip>
          <a:stretch>
            <a:fillRect/>
          </a:stretch>
        </p:blipFill>
        <p:spPr>
          <a:xfrm>
            <a:off x="4685775" y="1276790"/>
            <a:ext cx="4076999" cy="4236862"/>
          </a:xfrm>
          <a:prstGeom prst="rect">
            <a:avLst/>
          </a:prstGeom>
          <a:noFill/>
          <a:ln>
            <a:noFill/>
          </a:ln>
        </p:spPr>
      </p:pic>
      <p:sp>
        <p:nvSpPr>
          <p:cNvPr id="260" name="Google Shape;260;p21"/>
          <p:cNvSpPr txBox="1"/>
          <p:nvPr/>
        </p:nvSpPr>
        <p:spPr>
          <a:xfrm>
            <a:off x="5794000" y="5827625"/>
            <a:ext cx="3198000" cy="655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t>Více o dialogových systémech </a:t>
            </a:r>
            <a:br>
              <a:rPr b="1" lang="en"/>
            </a:br>
            <a:r>
              <a:rPr b="1" lang="en"/>
              <a:t>na předmětu </a:t>
            </a:r>
            <a:r>
              <a:rPr b="1" lang="en" u="sng">
                <a:solidFill>
                  <a:schemeClr val="hlink"/>
                </a:solidFill>
                <a:hlinkClick r:id="rId4"/>
              </a:rPr>
              <a:t>http://ufal.cz/npfl123</a:t>
            </a:r>
            <a:r>
              <a:rPr b="1" lang="en"/>
              <a:t> !</a:t>
            </a:r>
            <a:endParaRPr b="1"/>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pic>
        <p:nvPicPr>
          <p:cNvPr id="265" name="Google Shape;265;p22"/>
          <p:cNvPicPr preferRelativeResize="0"/>
          <p:nvPr/>
        </p:nvPicPr>
        <p:blipFill>
          <a:blip r:embed="rId3">
            <a:alphaModFix/>
          </a:blip>
          <a:stretch>
            <a:fillRect/>
          </a:stretch>
        </p:blipFill>
        <p:spPr>
          <a:xfrm>
            <a:off x="2008325" y="1677525"/>
            <a:ext cx="3028650" cy="3028650"/>
          </a:xfrm>
          <a:prstGeom prst="rect">
            <a:avLst/>
          </a:prstGeom>
          <a:noFill/>
          <a:ln>
            <a:noFill/>
          </a:ln>
        </p:spPr>
      </p:pic>
      <p:grpSp>
        <p:nvGrpSpPr>
          <p:cNvPr id="266" name="Google Shape;266;p22"/>
          <p:cNvGrpSpPr/>
          <p:nvPr/>
        </p:nvGrpSpPr>
        <p:grpSpPr>
          <a:xfrm>
            <a:off x="1239600" y="2381800"/>
            <a:ext cx="1503750" cy="1217599"/>
            <a:chOff x="201275" y="3625450"/>
            <a:chExt cx="1503750" cy="1217599"/>
          </a:xfrm>
        </p:grpSpPr>
        <p:pic>
          <p:nvPicPr>
            <p:cNvPr id="267" name="Google Shape;267;p22"/>
            <p:cNvPicPr preferRelativeResize="0"/>
            <p:nvPr/>
          </p:nvPicPr>
          <p:blipFill>
            <a:blip r:embed="rId4">
              <a:alphaModFix/>
            </a:blip>
            <a:stretch>
              <a:fillRect/>
            </a:stretch>
          </p:blipFill>
          <p:spPr>
            <a:xfrm rot="10800000">
              <a:off x="201275" y="3625450"/>
              <a:ext cx="1503750" cy="1217599"/>
            </a:xfrm>
            <a:prstGeom prst="rect">
              <a:avLst/>
            </a:prstGeom>
            <a:noFill/>
            <a:ln>
              <a:noFill/>
            </a:ln>
          </p:spPr>
        </p:pic>
        <p:sp>
          <p:nvSpPr>
            <p:cNvPr id="268" name="Google Shape;268;p22"/>
            <p:cNvSpPr/>
            <p:nvPr/>
          </p:nvSpPr>
          <p:spPr>
            <a:xfrm>
              <a:off x="556950" y="4079059"/>
              <a:ext cx="791825" cy="76700"/>
            </a:xfrm>
            <a:custGeom>
              <a:rect b="b" l="l" r="r" t="t"/>
              <a:pathLst>
                <a:path extrusionOk="0" h="3068" w="31673">
                  <a:moveTo>
                    <a:pt x="0" y="2874"/>
                  </a:moveTo>
                  <a:cubicBezTo>
                    <a:pt x="2844" y="-1679"/>
                    <a:pt x="11639" y="-105"/>
                    <a:pt x="16105" y="2874"/>
                  </a:cubicBezTo>
                  <a:cubicBezTo>
                    <a:pt x="17270" y="3651"/>
                    <a:pt x="18473" y="821"/>
                    <a:pt x="19863" y="995"/>
                  </a:cubicBezTo>
                  <a:cubicBezTo>
                    <a:pt x="23805" y="1489"/>
                    <a:pt x="27700" y="2605"/>
                    <a:pt x="31673" y="2605"/>
                  </a:cubicBezTo>
                </a:path>
              </a:pathLst>
            </a:custGeom>
            <a:noFill/>
            <a:ln cap="flat" cmpd="sng" w="9525">
              <a:solidFill>
                <a:schemeClr val="dk2"/>
              </a:solidFill>
              <a:prstDash val="solid"/>
              <a:round/>
              <a:headEnd len="med" w="med" type="none"/>
              <a:tailEnd len="med" w="med" type="none"/>
            </a:ln>
          </p:spPr>
        </p:sp>
        <p:sp>
          <p:nvSpPr>
            <p:cNvPr id="269" name="Google Shape;269;p22"/>
            <p:cNvSpPr/>
            <p:nvPr/>
          </p:nvSpPr>
          <p:spPr>
            <a:xfrm>
              <a:off x="516675" y="4217309"/>
              <a:ext cx="704600" cy="61100"/>
            </a:xfrm>
            <a:custGeom>
              <a:rect b="b" l="l" r="r" t="t"/>
              <a:pathLst>
                <a:path extrusionOk="0" h="2444" w="28184">
                  <a:moveTo>
                    <a:pt x="0" y="2444"/>
                  </a:moveTo>
                  <a:cubicBezTo>
                    <a:pt x="6667" y="-4223"/>
                    <a:pt x="20639" y="5683"/>
                    <a:pt x="28184" y="28"/>
                  </a:cubicBezTo>
                </a:path>
              </a:pathLst>
            </a:custGeom>
            <a:noFill/>
            <a:ln cap="flat" cmpd="sng" w="9525">
              <a:solidFill>
                <a:schemeClr val="dk2"/>
              </a:solidFill>
              <a:prstDash val="solid"/>
              <a:round/>
              <a:headEnd len="med" w="med" type="none"/>
              <a:tailEnd len="med" w="med" type="none"/>
            </a:ln>
          </p:spPr>
        </p:sp>
        <p:sp>
          <p:nvSpPr>
            <p:cNvPr id="270" name="Google Shape;270;p22"/>
            <p:cNvSpPr/>
            <p:nvPr/>
          </p:nvSpPr>
          <p:spPr>
            <a:xfrm>
              <a:off x="563650" y="4345500"/>
              <a:ext cx="691175" cy="78975"/>
            </a:xfrm>
            <a:custGeom>
              <a:rect b="b" l="l" r="r" t="t"/>
              <a:pathLst>
                <a:path extrusionOk="0" h="3159" w="27647">
                  <a:moveTo>
                    <a:pt x="0" y="537"/>
                  </a:moveTo>
                  <a:cubicBezTo>
                    <a:pt x="4654" y="537"/>
                    <a:pt x="9544" y="2277"/>
                    <a:pt x="13958" y="805"/>
                  </a:cubicBezTo>
                  <a:cubicBezTo>
                    <a:pt x="15327" y="349"/>
                    <a:pt x="16288" y="2748"/>
                    <a:pt x="17716" y="2952"/>
                  </a:cubicBezTo>
                  <a:cubicBezTo>
                    <a:pt x="21135" y="3440"/>
                    <a:pt x="26556" y="3277"/>
                    <a:pt x="27647" y="0"/>
                  </a:cubicBezTo>
                </a:path>
              </a:pathLst>
            </a:custGeom>
            <a:noFill/>
            <a:ln cap="flat" cmpd="sng" w="9525">
              <a:solidFill>
                <a:schemeClr val="dk2"/>
              </a:solidFill>
              <a:prstDash val="solid"/>
              <a:round/>
              <a:headEnd len="med" w="med" type="none"/>
              <a:tailEnd len="med" w="med" type="none"/>
            </a:ln>
          </p:spPr>
        </p:sp>
        <p:sp>
          <p:nvSpPr>
            <p:cNvPr id="271" name="Google Shape;271;p22"/>
            <p:cNvSpPr/>
            <p:nvPr/>
          </p:nvSpPr>
          <p:spPr>
            <a:xfrm>
              <a:off x="570375" y="4439450"/>
              <a:ext cx="764975" cy="28925"/>
            </a:xfrm>
            <a:custGeom>
              <a:rect b="b" l="l" r="r" t="t"/>
              <a:pathLst>
                <a:path extrusionOk="0" h="1157" w="30599">
                  <a:moveTo>
                    <a:pt x="0" y="805"/>
                  </a:moveTo>
                  <a:cubicBezTo>
                    <a:pt x="10161" y="-121"/>
                    <a:pt x="20699" y="2470"/>
                    <a:pt x="30599" y="0"/>
                  </a:cubicBezTo>
                </a:path>
              </a:pathLst>
            </a:custGeom>
            <a:noFill/>
            <a:ln cap="flat" cmpd="sng" w="9525">
              <a:solidFill>
                <a:schemeClr val="dk2"/>
              </a:solidFill>
              <a:prstDash val="solid"/>
              <a:round/>
              <a:headEnd len="med" w="med" type="none"/>
              <a:tailEnd len="med" w="med" type="none"/>
            </a:ln>
          </p:spPr>
        </p:sp>
        <p:sp>
          <p:nvSpPr>
            <p:cNvPr id="272" name="Google Shape;272;p22"/>
            <p:cNvSpPr/>
            <p:nvPr/>
          </p:nvSpPr>
          <p:spPr>
            <a:xfrm>
              <a:off x="657600" y="4535824"/>
              <a:ext cx="664325" cy="82100"/>
            </a:xfrm>
            <a:custGeom>
              <a:rect b="b" l="l" r="r" t="t"/>
              <a:pathLst>
                <a:path extrusionOk="0" h="3284" w="26573">
                  <a:moveTo>
                    <a:pt x="0" y="171"/>
                  </a:moveTo>
                  <a:cubicBezTo>
                    <a:pt x="1844" y="171"/>
                    <a:pt x="3450" y="1493"/>
                    <a:pt x="5100" y="2318"/>
                  </a:cubicBezTo>
                  <a:cubicBezTo>
                    <a:pt x="6321" y="2929"/>
                    <a:pt x="7395" y="-492"/>
                    <a:pt x="8589" y="171"/>
                  </a:cubicBezTo>
                  <a:cubicBezTo>
                    <a:pt x="11459" y="1765"/>
                    <a:pt x="15114" y="1529"/>
                    <a:pt x="17984" y="3123"/>
                  </a:cubicBezTo>
                  <a:cubicBezTo>
                    <a:pt x="19147" y="3769"/>
                    <a:pt x="19528" y="-513"/>
                    <a:pt x="20668" y="171"/>
                  </a:cubicBezTo>
                  <a:cubicBezTo>
                    <a:pt x="22363" y="1188"/>
                    <a:pt x="24928" y="1803"/>
                    <a:pt x="26573" y="708"/>
                  </a:cubicBezTo>
                </a:path>
              </a:pathLst>
            </a:custGeom>
            <a:noFill/>
            <a:ln cap="flat" cmpd="sng" w="9525">
              <a:solidFill>
                <a:schemeClr val="dk2"/>
              </a:solidFill>
              <a:prstDash val="solid"/>
              <a:round/>
              <a:headEnd len="med" w="med" type="none"/>
              <a:tailEnd len="med" w="med" type="none"/>
            </a:ln>
          </p:spPr>
        </p:sp>
        <p:sp>
          <p:nvSpPr>
            <p:cNvPr id="273" name="Google Shape;273;p22"/>
            <p:cNvSpPr txBox="1"/>
            <p:nvPr/>
          </p:nvSpPr>
          <p:spPr>
            <a:xfrm>
              <a:off x="654325" y="3879625"/>
              <a:ext cx="429300" cy="45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80000"/>
                  </a:solidFill>
                </a:rPr>
                <a:t>42</a:t>
              </a:r>
              <a:endParaRPr>
                <a:solidFill>
                  <a:srgbClr val="980000"/>
                </a:solidFill>
              </a:endParaRPr>
            </a:p>
          </p:txBody>
        </p:sp>
        <p:sp>
          <p:nvSpPr>
            <p:cNvPr id="274" name="Google Shape;274;p22"/>
            <p:cNvSpPr txBox="1"/>
            <p:nvPr/>
          </p:nvSpPr>
          <p:spPr>
            <a:xfrm>
              <a:off x="516675" y="4278400"/>
              <a:ext cx="1123800" cy="45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80000"/>
                  </a:solidFill>
                </a:rPr>
                <a:t>B</a:t>
              </a:r>
              <a:r>
                <a:rPr lang="en">
                  <a:solidFill>
                    <a:srgbClr val="980000"/>
                  </a:solidFill>
                </a:rPr>
                <a:t>eeblebrox</a:t>
              </a:r>
              <a:endParaRPr>
                <a:solidFill>
                  <a:srgbClr val="980000"/>
                </a:solidFill>
              </a:endParaRPr>
            </a:p>
          </p:txBody>
        </p:sp>
      </p:grpSp>
      <p:pic>
        <p:nvPicPr>
          <p:cNvPr id="275" name="Google Shape;275;p22"/>
          <p:cNvPicPr preferRelativeResize="0"/>
          <p:nvPr/>
        </p:nvPicPr>
        <p:blipFill>
          <a:blip r:embed="rId4">
            <a:alphaModFix/>
          </a:blip>
          <a:stretch>
            <a:fillRect/>
          </a:stretch>
        </p:blipFill>
        <p:spPr>
          <a:xfrm flipH="1" rot="10800000">
            <a:off x="4413150" y="2407151"/>
            <a:ext cx="3424700" cy="1217600"/>
          </a:xfrm>
          <a:prstGeom prst="rect">
            <a:avLst/>
          </a:prstGeom>
          <a:noFill/>
          <a:ln>
            <a:noFill/>
          </a:ln>
        </p:spPr>
      </p:pic>
      <p:sp>
        <p:nvSpPr>
          <p:cNvPr id="276" name="Google Shape;276;p22"/>
          <p:cNvSpPr txBox="1"/>
          <p:nvPr/>
        </p:nvSpPr>
        <p:spPr>
          <a:xfrm>
            <a:off x="4866200" y="2813725"/>
            <a:ext cx="2676300" cy="45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The meaning is </a:t>
            </a:r>
            <a:r>
              <a:rPr lang="en">
                <a:solidFill>
                  <a:srgbClr val="980000"/>
                </a:solidFill>
              </a:rPr>
              <a:t>40-something</a:t>
            </a:r>
            <a:r>
              <a:rPr lang="en"/>
              <a:t>...</a:t>
            </a:r>
            <a:endParaRPr/>
          </a:p>
          <a:p>
            <a:pPr indent="0" lvl="0" marL="0" rtl="0" algn="l">
              <a:spcBef>
                <a:spcPts val="0"/>
              </a:spcBef>
              <a:spcAft>
                <a:spcPts val="0"/>
              </a:spcAft>
              <a:buNone/>
            </a:pPr>
            <a:r>
              <a:rPr lang="en"/>
              <a:t>The president is </a:t>
            </a:r>
            <a:r>
              <a:rPr lang="en">
                <a:solidFill>
                  <a:srgbClr val="980000"/>
                </a:solidFill>
              </a:rPr>
              <a:t>ee-Brox...</a:t>
            </a:r>
            <a:endParaRPr>
              <a:solidFill>
                <a:srgbClr val="980000"/>
              </a:solidFill>
            </a:endParaRPr>
          </a:p>
        </p:txBody>
      </p:sp>
      <p:sp>
        <p:nvSpPr>
          <p:cNvPr id="277" name="Google Shape;277;p22"/>
          <p:cNvSpPr txBox="1"/>
          <p:nvPr>
            <p:ph type="title"/>
          </p:nvPr>
        </p:nvSpPr>
        <p:spPr>
          <a:xfrm>
            <a:off x="311700" y="259526"/>
            <a:ext cx="8520600" cy="567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Našeptávač pro tlumočníky</a:t>
            </a:r>
            <a:endParaRPr/>
          </a:p>
        </p:txBody>
      </p:sp>
      <p:sp>
        <p:nvSpPr>
          <p:cNvPr id="278" name="Google Shape;278;p22"/>
          <p:cNvSpPr txBox="1"/>
          <p:nvPr>
            <p:ph idx="1" type="body"/>
          </p:nvPr>
        </p:nvSpPr>
        <p:spPr>
          <a:xfrm>
            <a:off x="311700" y="1045232"/>
            <a:ext cx="8520600" cy="567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Tlumočníci mají potíže, když někdo řekne mnoho čísel, vlastních jmen, ap.</a:t>
            </a:r>
            <a:endParaRPr/>
          </a:p>
        </p:txBody>
      </p:sp>
      <p:sp>
        <p:nvSpPr>
          <p:cNvPr id="279" name="Google Shape;279;p22"/>
          <p:cNvSpPr txBox="1"/>
          <p:nvPr>
            <p:ph idx="2" type="body"/>
          </p:nvPr>
        </p:nvSpPr>
        <p:spPr>
          <a:xfrm>
            <a:off x="2122450" y="6323825"/>
            <a:ext cx="5481900" cy="45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Ondřej Bojar</a:t>
            </a:r>
            <a:endParaRPr/>
          </a:p>
        </p:txBody>
      </p:sp>
      <p:sp>
        <p:nvSpPr>
          <p:cNvPr id="280" name="Google Shape;280;p22"/>
          <p:cNvSpPr txBox="1"/>
          <p:nvPr>
            <p:ph idx="1" type="body"/>
          </p:nvPr>
        </p:nvSpPr>
        <p:spPr>
          <a:xfrm>
            <a:off x="311700" y="5048725"/>
            <a:ext cx="8520600" cy="1297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Cíl:	Vytvořit specializované rozpoznávání řeči na pojmenované entity,</a:t>
            </a:r>
            <a:br>
              <a:rPr lang="en"/>
            </a:br>
            <a:r>
              <a:rPr lang="en"/>
              <a:t>	tlumočníkovi ukazovat nápovědu: konkrétní věci, které právě zazněly.</a:t>
            </a:r>
            <a:endParaRPr/>
          </a:p>
          <a:p>
            <a:pPr indent="-342900" lvl="0" marL="457200" rtl="0" algn="l">
              <a:spcBef>
                <a:spcPts val="0"/>
              </a:spcBef>
              <a:spcAft>
                <a:spcPts val="0"/>
              </a:spcAft>
              <a:buSzPts val="1800"/>
              <a:buChar char="●"/>
            </a:pPr>
            <a:r>
              <a:rPr lang="en"/>
              <a:t>Forma: Jednodušší: Server-based. Užitečnější: Off-line mobile app.</a:t>
            </a:r>
            <a:endParaRPr/>
          </a:p>
          <a:p>
            <a:pPr indent="-317500" lvl="1" marL="914400" rtl="0" algn="l">
              <a:spcBef>
                <a:spcPts val="0"/>
              </a:spcBef>
              <a:spcAft>
                <a:spcPts val="0"/>
              </a:spcAft>
              <a:buSzPts val="1400"/>
              <a:buChar char="○"/>
            </a:pPr>
            <a:r>
              <a:rPr lang="en"/>
              <a:t>Může využít i podklady (slidy, materiály) dodané předem.</a:t>
            </a:r>
            <a:endParaRPr/>
          </a:p>
        </p:txBody>
      </p:sp>
      <p:pic>
        <p:nvPicPr>
          <p:cNvPr id="281" name="Google Shape;281;p22"/>
          <p:cNvPicPr preferRelativeResize="0"/>
          <p:nvPr/>
        </p:nvPicPr>
        <p:blipFill>
          <a:blip r:embed="rId5">
            <a:alphaModFix/>
          </a:blip>
          <a:stretch>
            <a:fillRect/>
          </a:stretch>
        </p:blipFill>
        <p:spPr>
          <a:xfrm>
            <a:off x="6334000" y="3667625"/>
            <a:ext cx="1748100" cy="1491700"/>
          </a:xfrm>
          <a:prstGeom prst="rect">
            <a:avLst/>
          </a:prstGeom>
          <a:noFill/>
          <a:ln>
            <a:noFill/>
          </a:ln>
        </p:spPr>
      </p:pic>
      <p:sp>
        <p:nvSpPr>
          <p:cNvPr id="282" name="Google Shape;282;p22"/>
          <p:cNvSpPr txBox="1"/>
          <p:nvPr/>
        </p:nvSpPr>
        <p:spPr>
          <a:xfrm rot="-655443">
            <a:off x="6598517" y="3926536"/>
            <a:ext cx="1196787" cy="450684"/>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42</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Beeblebrox</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